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1" r:id="rId1"/>
    <p:sldMasterId id="2147483759" r:id="rId2"/>
  </p:sldMasterIdLst>
  <p:notesMasterIdLst>
    <p:notesMasterId r:id="rId27"/>
  </p:notesMasterIdLst>
  <p:handoutMasterIdLst>
    <p:handoutMasterId r:id="rId28"/>
  </p:handoutMasterIdLst>
  <p:sldIdLst>
    <p:sldId id="260" r:id="rId3"/>
    <p:sldId id="800" r:id="rId4"/>
    <p:sldId id="803" r:id="rId5"/>
    <p:sldId id="817" r:id="rId6"/>
    <p:sldId id="818" r:id="rId7"/>
    <p:sldId id="819" r:id="rId8"/>
    <p:sldId id="801" r:id="rId9"/>
    <p:sldId id="804" r:id="rId10"/>
    <p:sldId id="821" r:id="rId11"/>
    <p:sldId id="822" r:id="rId12"/>
    <p:sldId id="820" r:id="rId13"/>
    <p:sldId id="823" r:id="rId14"/>
    <p:sldId id="824" r:id="rId15"/>
    <p:sldId id="805" r:id="rId16"/>
    <p:sldId id="806" r:id="rId17"/>
    <p:sldId id="807" r:id="rId18"/>
    <p:sldId id="808" r:id="rId19"/>
    <p:sldId id="809" r:id="rId20"/>
    <p:sldId id="810" r:id="rId21"/>
    <p:sldId id="812" r:id="rId22"/>
    <p:sldId id="813" r:id="rId23"/>
    <p:sldId id="814" r:id="rId24"/>
    <p:sldId id="815" r:id="rId25"/>
    <p:sldId id="391" r:id="rId26"/>
  </p:sldIdLst>
  <p:sldSz cx="9144000" cy="6858000" type="screen4x3"/>
  <p:notesSz cx="9144000" cy="6858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sz="2800" b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sz="2800" b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sz="2800" b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sz="2800" b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6A0AA"/>
    <a:srgbClr val="3C4650"/>
    <a:srgbClr val="323C46"/>
    <a:srgbClr val="1F497D"/>
    <a:srgbClr val="A72B43"/>
    <a:srgbClr val="EBF5FF"/>
    <a:srgbClr val="EBEBFF"/>
    <a:srgbClr val="F5F5FF"/>
    <a:srgbClr val="DC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7" autoAdjust="0"/>
    <p:restoredTop sz="94622" autoAdjust="0"/>
  </p:normalViewPr>
  <p:slideViewPr>
    <p:cSldViewPr>
      <p:cViewPr varScale="1">
        <p:scale>
          <a:sx n="110" d="100"/>
          <a:sy n="110" d="100"/>
        </p:scale>
        <p:origin x="15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160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1600" y="651510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F551B54-29A2-46E1-A325-521A90DF656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07975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6E805DC8-1239-4784-B52C-9C9F4DF9B5B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10051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6C5793-C2ED-421A-A315-8ACD4D0A7002}" type="slidenum">
              <a:rPr lang="en-US" altLang="ko-KR" smtClean="0">
                <a:latin typeface="굴림" charset="-127"/>
                <a:ea typeface="굴림" charset="-127"/>
              </a:rPr>
              <a:pPr/>
              <a:t>1</a:t>
            </a:fld>
            <a:endParaRPr lang="en-US" altLang="ko-KR" dirty="0">
              <a:latin typeface="굴림" charset="-127"/>
              <a:ea typeface="굴림" charset="-127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0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224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1713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308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2482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5890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5810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440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819150" y="352425"/>
            <a:ext cx="7791450" cy="561975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371600"/>
            <a:ext cx="7772400" cy="4953000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1" name="Rectangle 2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886200" y="6400800"/>
            <a:ext cx="1524000" cy="457200"/>
          </a:xfrm>
          <a:ln/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1394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9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Tahoma" panose="020B0604030504040204" pitchFamily="34" charset="0"/>
                <a:cs typeface="Tahoma" panose="020B060403050404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Rectangle 2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886200" y="6400800"/>
            <a:ext cx="1524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CAB33-1EE9-4198-B2AA-CABCE38FFCA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13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6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15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7126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53D9647-1468-441B-96D3-5EAFCBAE11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62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838200"/>
          </a:xfrm>
          <a:prstGeom prst="rect">
            <a:avLst/>
          </a:prstGeom>
          <a:gradFill rotWithShape="0">
            <a:gsLst>
              <a:gs pos="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419100" y="0"/>
            <a:ext cx="76200" cy="38100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952500" y="0"/>
            <a:ext cx="76200" cy="3810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485900" y="0"/>
            <a:ext cx="76200" cy="3810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38" name="Rectangle 6"/>
          <p:cNvSpPr>
            <a:spLocks noChangeArrowheads="1"/>
          </p:cNvSpPr>
          <p:nvPr/>
        </p:nvSpPr>
        <p:spPr bwMode="auto">
          <a:xfrm>
            <a:off x="0" y="1085850"/>
            <a:ext cx="9144000" cy="228600"/>
          </a:xfrm>
          <a:prstGeom prst="rect">
            <a:avLst/>
          </a:prstGeom>
          <a:gradFill rotWithShape="0">
            <a:gsLst>
              <a:gs pos="0">
                <a:schemeClr val="tx2"/>
              </a:gs>
              <a:gs pos="100000">
                <a:schemeClr val="tx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39" name="Rectangle 7"/>
          <p:cNvSpPr>
            <a:spLocks noChangeArrowheads="1"/>
          </p:cNvSpPr>
          <p:nvPr userDrawn="1"/>
        </p:nvSpPr>
        <p:spPr bwMode="auto">
          <a:xfrm>
            <a:off x="-416" y="302628"/>
            <a:ext cx="9144000" cy="7366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78824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153" name="Group 12"/>
          <p:cNvGrpSpPr>
            <a:grpSpLocks/>
          </p:cNvGrpSpPr>
          <p:nvPr/>
        </p:nvGrpSpPr>
        <p:grpSpPr bwMode="auto">
          <a:xfrm>
            <a:off x="139700" y="342900"/>
            <a:ext cx="1295400" cy="685800"/>
            <a:chOff x="96" y="0"/>
            <a:chExt cx="1248" cy="912"/>
          </a:xfrm>
        </p:grpSpPr>
        <p:sp>
          <p:nvSpPr>
            <p:cNvPr id="18445" name="Oval 13" descr="80%"/>
            <p:cNvSpPr>
              <a:spLocks noChangeArrowheads="1"/>
            </p:cNvSpPr>
            <p:nvPr userDrawn="1"/>
          </p:nvSpPr>
          <p:spPr bwMode="auto">
            <a:xfrm>
              <a:off x="96" y="0"/>
              <a:ext cx="1248" cy="912"/>
            </a:xfrm>
            <a:prstGeom prst="ellipse">
              <a:avLst/>
            </a:prstGeom>
            <a:pattFill prst="pct80">
              <a:fgClr>
                <a:schemeClr val="accent2"/>
              </a:fgClr>
              <a:bgClr>
                <a:schemeClr val="tx2"/>
              </a:bgClr>
            </a:patt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6" name="Oval 14" descr="75%"/>
            <p:cNvSpPr>
              <a:spLocks noChangeArrowheads="1"/>
            </p:cNvSpPr>
            <p:nvPr userDrawn="1"/>
          </p:nvSpPr>
          <p:spPr bwMode="auto">
            <a:xfrm>
              <a:off x="289" y="103"/>
              <a:ext cx="815" cy="673"/>
            </a:xfrm>
            <a:prstGeom prst="ellipse">
              <a:avLst/>
            </a:prstGeom>
            <a:pattFill prst="pct75">
              <a:fgClr>
                <a:schemeClr val="accent2"/>
              </a:fgClr>
              <a:bgClr>
                <a:schemeClr val="tx1"/>
              </a:bgClr>
            </a:patt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7" name="Oval 15" descr="80%"/>
            <p:cNvSpPr>
              <a:spLocks noChangeArrowheads="1"/>
            </p:cNvSpPr>
            <p:nvPr userDrawn="1"/>
          </p:nvSpPr>
          <p:spPr bwMode="auto">
            <a:xfrm>
              <a:off x="440" y="247"/>
              <a:ext cx="480" cy="384"/>
            </a:xfrm>
            <a:prstGeom prst="ellipse">
              <a:avLst/>
            </a:prstGeom>
            <a:pattFill prst="pct80">
              <a:fgClr>
                <a:schemeClr val="accent2"/>
              </a:fgClr>
              <a:bgClr>
                <a:schemeClr val="tx1"/>
              </a:bgClr>
            </a:patt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54" name="Group 17"/>
          <p:cNvGrpSpPr>
            <a:grpSpLocks/>
          </p:cNvGrpSpPr>
          <p:nvPr/>
        </p:nvGrpSpPr>
        <p:grpSpPr bwMode="auto">
          <a:xfrm>
            <a:off x="0" y="905669"/>
            <a:ext cx="9144000" cy="219075"/>
            <a:chOff x="0" y="576"/>
            <a:chExt cx="5760" cy="138"/>
          </a:xfrm>
        </p:grpSpPr>
        <p:sp>
          <p:nvSpPr>
            <p:cNvPr id="18450" name="Rectangle 18"/>
            <p:cNvSpPr>
              <a:spLocks noChangeArrowheads="1"/>
            </p:cNvSpPr>
            <p:nvPr/>
          </p:nvSpPr>
          <p:spPr bwMode="auto">
            <a:xfrm flipH="1" flipV="1">
              <a:off x="0" y="666"/>
              <a:ext cx="5760" cy="48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1" name="Rectangle 19"/>
            <p:cNvSpPr>
              <a:spLocks noChangeArrowheads="1"/>
            </p:cNvSpPr>
            <p:nvPr/>
          </p:nvSpPr>
          <p:spPr bwMode="auto">
            <a:xfrm flipH="1" flipV="1">
              <a:off x="4656" y="576"/>
              <a:ext cx="1104" cy="96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52" name="Freeform 20"/>
            <p:cNvSpPr>
              <a:spLocks/>
            </p:cNvSpPr>
            <p:nvPr/>
          </p:nvSpPr>
          <p:spPr bwMode="auto">
            <a:xfrm flipH="1" flipV="1">
              <a:off x="4560" y="576"/>
              <a:ext cx="96" cy="96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0" y="0"/>
                </a:cxn>
                <a:cxn ang="0">
                  <a:pos x="0" y="192"/>
                </a:cxn>
                <a:cxn ang="0">
                  <a:pos x="192" y="0"/>
                </a:cxn>
              </a:cxnLst>
              <a:rect l="0" t="0" r="r" b="b"/>
              <a:pathLst>
                <a:path w="192" h="192">
                  <a:moveTo>
                    <a:pt x="192" y="0"/>
                  </a:moveTo>
                  <a:lnTo>
                    <a:pt x="0" y="0"/>
                  </a:lnTo>
                  <a:lnTo>
                    <a:pt x="0" y="19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453" name="Line 21"/>
          <p:cNvSpPr>
            <a:spLocks noChangeShapeType="1"/>
          </p:cNvSpPr>
          <p:nvPr userDrawn="1"/>
        </p:nvSpPr>
        <p:spPr bwMode="auto">
          <a:xfrm flipV="1">
            <a:off x="540" y="1048544"/>
            <a:ext cx="7254000" cy="2381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54" name="Line 22"/>
          <p:cNvSpPr>
            <a:spLocks noChangeShapeType="1"/>
          </p:cNvSpPr>
          <p:nvPr userDrawn="1"/>
        </p:nvSpPr>
        <p:spPr bwMode="auto">
          <a:xfrm>
            <a:off x="7391400" y="905669"/>
            <a:ext cx="1752184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5" descr="mklogo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52937" y="6421633"/>
            <a:ext cx="1308883" cy="379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Rectangle 16"/>
          <p:cNvSpPr txBox="1">
            <a:spLocks noChangeArrowheads="1"/>
          </p:cNvSpPr>
          <p:nvPr/>
        </p:nvSpPr>
        <p:spPr bwMode="white">
          <a:xfrm>
            <a:off x="6372200" y="-22262"/>
            <a:ext cx="2659063" cy="36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</a:defRPr>
            </a:lvl5pPr>
            <a:lvl6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</a:defRPr>
            </a:lvl6pPr>
            <a:lvl7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</a:defRPr>
            </a:lvl7pPr>
            <a:lvl8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</a:defRPr>
            </a:lvl8pPr>
            <a:lvl9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40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</a:defRPr>
            </a:lvl9pPr>
          </a:lstStyle>
          <a:p>
            <a:pPr algn="r"/>
            <a:r>
              <a:rPr lang="en-US" altLang="ko-KR" sz="2400" kern="0" baseline="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400" kern="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9127" y="1371600"/>
            <a:ext cx="850878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</p:txBody>
      </p:sp>
      <p:sp>
        <p:nvSpPr>
          <p:cNvPr id="26" name="Rectangle 2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07951" y="6400800"/>
            <a:ext cx="16683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DDBD08A-3B41-4344-8B2A-A3C83B4E6294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  <p:sp>
        <p:nvSpPr>
          <p:cNvPr id="27" name="Rectangle 16"/>
          <p:cNvSpPr>
            <a:spLocks noGrp="1" noChangeArrowheads="1"/>
          </p:cNvSpPr>
          <p:nvPr>
            <p:ph type="title"/>
          </p:nvPr>
        </p:nvSpPr>
        <p:spPr bwMode="white">
          <a:xfrm>
            <a:off x="419100" y="296890"/>
            <a:ext cx="8529638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72" r:id="rId2"/>
    <p:sldLayoutId id="2147483748" r:id="rId3"/>
    <p:sldLayoutId id="2147483749" r:id="rId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8436" grpId="0" animBg="1"/>
      <p:bldP spid="18437" grpId="0" animBg="1"/>
    </p:bld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맑은 고딕" panose="020B0503020000020004" pitchFamily="50" charset="-127"/>
          <a:ea typeface="맑은 고딕" panose="020B0503020000020004" pitchFamily="50" charset="-127"/>
          <a:cs typeface="Tahoma" panose="020B0604030504040204" pitchFamily="34" charset="0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굴림" pitchFamily="50" charset="-127"/>
        </a:defRPr>
      </a:lvl9pPr>
    </p:titleStyle>
    <p:bodyStyle>
      <a:lvl1pPr marL="342900" indent="-342900" algn="just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32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Tahoma" panose="020B0604030504040204" pitchFamily="34" charset="0"/>
        </a:defRPr>
      </a:lvl1pPr>
      <a:lvl2pPr marL="742950" indent="-285750" algn="just" rtl="0" eaLnBrk="0" fontAlgn="base" latinLnBrk="1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8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Tahoma" panose="020B0604030504040204" pitchFamily="34" charset="0"/>
        </a:defRPr>
      </a:lvl2pPr>
      <a:lvl3pPr marL="1143000" indent="-228600" algn="just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kumimoji="1" sz="24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Tahoma" panose="020B0604030504040204" pitchFamily="34" charset="0"/>
        </a:defRPr>
      </a:lvl3pPr>
      <a:lvl4pPr marL="1600200" indent="-228600" algn="just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0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Tahoma" panose="020B0604030504040204" pitchFamily="34" charset="0"/>
        </a:defRPr>
      </a:lvl4pPr>
      <a:lvl5pPr marL="2057400" indent="-228600" algn="just" rtl="0" eaLnBrk="0" fontAlgn="base" latinLnBrk="1" hangingPunct="0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000" b="1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Tahoma" panose="020B0604030504040204" pitchFamily="34" charset="0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Font typeface="Wingdings" pitchFamily="2" charset="2"/>
        <a:buChar char="§"/>
        <a:defRPr kumimoji="1"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79512" y="116632"/>
            <a:ext cx="4104456" cy="553998"/>
          </a:xfrm>
          <a:prstGeom prst="rect">
            <a:avLst/>
          </a:prstGeom>
          <a:solidFill>
            <a:srgbClr val="323C46"/>
          </a:solidFill>
          <a:ln w="28575">
            <a:solidFill>
              <a:srgbClr val="96A0A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ACE Lab,</a:t>
            </a:r>
            <a:r>
              <a:rPr lang="en-US" altLang="ko-KR" sz="3000" b="1" cap="none" spc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Korea</a:t>
            </a:r>
            <a:endParaRPr lang="ko-KR" altLang="en-US" sz="3000" b="1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106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nIgUIfG4f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nIgUIfG4fI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5"/>
          <p:cNvSpPr txBox="1">
            <a:spLocks noChangeArrowheads="1"/>
          </p:cNvSpPr>
          <p:nvPr/>
        </p:nvSpPr>
        <p:spPr bwMode="auto">
          <a:xfrm>
            <a:off x="0" y="1484784"/>
            <a:ext cx="9093325" cy="172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ko-KR" altLang="en-US" sz="6400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초보 프로그래머를 위한</a:t>
            </a:r>
            <a:endParaRPr lang="en-US" altLang="ko-KR" sz="6400" kern="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algn="ctr">
              <a:defRPr/>
            </a:pPr>
            <a:r>
              <a:rPr lang="en-US" altLang="ko-KR" sz="6600" kern="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Software Engineering</a:t>
            </a:r>
          </a:p>
        </p:txBody>
      </p:sp>
      <p:sp>
        <p:nvSpPr>
          <p:cNvPr id="6" name="Rectangle 16"/>
          <p:cNvSpPr txBox="1">
            <a:spLocks noChangeArrowheads="1"/>
          </p:cNvSpPr>
          <p:nvPr/>
        </p:nvSpPr>
        <p:spPr bwMode="auto">
          <a:xfrm>
            <a:off x="223164" y="5640119"/>
            <a:ext cx="8855744" cy="107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algn="r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  <a:defRPr/>
            </a:pPr>
            <a:r>
              <a:rPr lang="ko-KR" altLang="en-US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조용희</a:t>
            </a:r>
            <a:r>
              <a:rPr lang="en-US" altLang="ko-KR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(Yong Heui Cho) @ </a:t>
            </a:r>
            <a:r>
              <a:rPr lang="en-US" altLang="ko-KR" kern="0" dirty="0">
                <a:solidFill>
                  <a:srgbClr val="A72B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Mokwon University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636F0-FB0F-2738-A8E8-DC47AE065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역사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454C59-38B7-7092-2701-F4D8BBFB6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953000"/>
          </a:xfrm>
        </p:spPr>
        <p:txBody>
          <a:bodyPr/>
          <a:lstStyle/>
          <a:p>
            <a:r>
              <a:rPr lang="ko-KR" altLang="en-US" sz="2600" dirty="0"/>
              <a:t>기계어</a:t>
            </a:r>
            <a:r>
              <a:rPr lang="en-US" altLang="ko-KR" sz="2600" dirty="0"/>
              <a:t>(machine code: </a:t>
            </a:r>
            <a:r>
              <a:rPr lang="ko-KR" altLang="en-US" sz="2600" dirty="0"/>
              <a:t>이진수</a:t>
            </a:r>
            <a:r>
              <a:rPr lang="en-US" altLang="ko-KR" sz="2600" dirty="0"/>
              <a:t>)</a:t>
            </a:r>
          </a:p>
          <a:p>
            <a:r>
              <a:rPr lang="ko-KR" altLang="en-US" sz="2600" dirty="0"/>
              <a:t>어셈블리</a:t>
            </a:r>
            <a:r>
              <a:rPr lang="en-US" altLang="ko-KR" sz="2600" dirty="0"/>
              <a:t>(assembly: </a:t>
            </a:r>
            <a:r>
              <a:rPr lang="ko-KR" altLang="en-US" sz="2600" dirty="0" err="1"/>
              <a:t>니모닉</a:t>
            </a:r>
            <a:r>
              <a:rPr lang="en-US" altLang="ko-KR" sz="2600" dirty="0"/>
              <a:t>)</a:t>
            </a:r>
          </a:p>
          <a:p>
            <a:r>
              <a:rPr lang="ko-KR" altLang="en-US" sz="2600" dirty="0"/>
              <a:t>포트란</a:t>
            </a:r>
            <a:r>
              <a:rPr lang="en-US" altLang="ko-KR" sz="2600" dirty="0"/>
              <a:t>(Fortran: </a:t>
            </a:r>
            <a:r>
              <a:rPr lang="ko-KR" altLang="en-US" sz="2600" dirty="0"/>
              <a:t>수학 연산자 사용</a:t>
            </a:r>
            <a:r>
              <a:rPr lang="en-US" altLang="ko-KR" sz="2600" dirty="0"/>
              <a:t>, </a:t>
            </a:r>
            <a:r>
              <a:rPr lang="ko-KR" altLang="en-US" sz="2600" dirty="0"/>
              <a:t>서브루틴</a:t>
            </a:r>
            <a:r>
              <a:rPr lang="en-US" altLang="ko-KR" sz="2600" dirty="0"/>
              <a:t>, </a:t>
            </a:r>
            <a:r>
              <a:rPr lang="ko-KR" altLang="en-US" sz="2600" dirty="0"/>
              <a:t>구조적 프로그래밍</a:t>
            </a:r>
            <a:r>
              <a:rPr lang="en-US" altLang="ko-KR" sz="2600" dirty="0"/>
              <a:t>)</a:t>
            </a:r>
          </a:p>
          <a:p>
            <a:r>
              <a:rPr lang="ko-KR" altLang="en-US" sz="2600" dirty="0" err="1"/>
              <a:t>알골</a:t>
            </a:r>
            <a:r>
              <a:rPr lang="en-US" altLang="ko-KR" sz="2600" dirty="0"/>
              <a:t>(ALGOL, algorithmic language: </a:t>
            </a:r>
            <a:r>
              <a:rPr lang="ko-KR" altLang="en-US" sz="2600" dirty="0"/>
              <a:t>코드 블록 도입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영어식</a:t>
            </a:r>
            <a:r>
              <a:rPr lang="ko-KR" altLang="en-US" sz="2600" dirty="0"/>
              <a:t> 표현</a:t>
            </a:r>
            <a:r>
              <a:rPr lang="en-US" altLang="ko-KR" sz="2600" dirty="0"/>
              <a:t>)</a:t>
            </a:r>
          </a:p>
          <a:p>
            <a:r>
              <a:rPr lang="en-US" altLang="ko-KR" sz="2600" dirty="0"/>
              <a:t>BCPL(Basic Combined Programming Language: </a:t>
            </a:r>
            <a:r>
              <a:rPr lang="ko-KR" altLang="en-US" sz="2600" dirty="0"/>
              <a:t>코드 블록에 괄호 사용</a:t>
            </a:r>
            <a:r>
              <a:rPr lang="en-US" altLang="ko-KR" sz="2600" dirty="0"/>
              <a:t>, </a:t>
            </a:r>
            <a:r>
              <a:rPr lang="ko-KR" altLang="en-US" sz="2600" dirty="0" err="1"/>
              <a:t>그외</a:t>
            </a:r>
            <a:r>
              <a:rPr lang="ko-KR" altLang="en-US" sz="2600" dirty="0"/>
              <a:t> 다양한 기호 사용</a:t>
            </a:r>
            <a:r>
              <a:rPr lang="en-US" altLang="ko-KR" sz="2600" dirty="0"/>
              <a:t>)</a:t>
            </a:r>
          </a:p>
          <a:p>
            <a:r>
              <a:rPr lang="en-US" altLang="ko-KR" sz="2600" dirty="0"/>
              <a:t>B</a:t>
            </a:r>
            <a:r>
              <a:rPr lang="ko-KR" altLang="en-US" sz="2600" dirty="0"/>
              <a:t>＞</a:t>
            </a:r>
            <a:r>
              <a:rPr lang="en-US" altLang="ko-KR" sz="2600" dirty="0"/>
              <a:t>C(</a:t>
            </a:r>
            <a:r>
              <a:rPr lang="ko-KR" altLang="en-US" sz="2600" dirty="0"/>
              <a:t>혁명적 프로그래밍 언어</a:t>
            </a:r>
            <a:r>
              <a:rPr lang="en-US" altLang="ko-KR" sz="2600" dirty="0"/>
              <a:t>)</a:t>
            </a:r>
          </a:p>
          <a:p>
            <a:r>
              <a:rPr lang="en-US" altLang="ko-KR" sz="2600" dirty="0"/>
              <a:t>C++(</a:t>
            </a:r>
            <a:r>
              <a:rPr lang="ko-KR" altLang="en-US" sz="2600" dirty="0"/>
              <a:t>클래스 사용</a:t>
            </a:r>
            <a:r>
              <a:rPr lang="en-US" altLang="ko-KR" sz="2600" dirty="0"/>
              <a:t>)</a:t>
            </a:r>
          </a:p>
          <a:p>
            <a:r>
              <a:rPr lang="ko-KR" altLang="en-US" sz="2600" dirty="0"/>
              <a:t>자바</a:t>
            </a:r>
            <a:r>
              <a:rPr lang="en-US" altLang="ko-KR" sz="2600" dirty="0"/>
              <a:t>(Java: </a:t>
            </a:r>
            <a:r>
              <a:rPr lang="ko-KR" altLang="en-US" sz="2600" dirty="0"/>
              <a:t>장치 독립적 프로그래밍</a:t>
            </a:r>
            <a:r>
              <a:rPr lang="en-US" altLang="ko-KR" sz="2600" dirty="0"/>
              <a:t>, </a:t>
            </a:r>
            <a:r>
              <a:rPr lang="ko-KR" altLang="en-US" sz="2600" dirty="0"/>
              <a:t>가상 머신 도입</a:t>
            </a:r>
            <a:r>
              <a:rPr lang="en-US" altLang="ko-KR" sz="2600" dirty="0"/>
              <a:t>)</a:t>
            </a:r>
            <a:r>
              <a:rPr lang="ko-KR" altLang="en-US" sz="2600" dirty="0"/>
              <a:t>＞</a:t>
            </a:r>
            <a:r>
              <a:rPr lang="en-US" altLang="ko-KR" sz="2600" dirty="0"/>
              <a:t>C#</a:t>
            </a:r>
          </a:p>
          <a:p>
            <a:endParaRPr lang="ko-KR" altLang="en-US" sz="2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C80856-2527-C58E-53D0-E12F53997E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434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1 Unstructured Programming The Need for Procedures/Function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" t="24487" r="1302"/>
          <a:stretch/>
        </p:blipFill>
        <p:spPr bwMode="auto">
          <a:xfrm>
            <a:off x="179511" y="2564904"/>
            <a:ext cx="6961026" cy="424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Paradigm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371600"/>
            <a:ext cx="8712968" cy="4953000"/>
          </a:xfrm>
        </p:spPr>
        <p:txBody>
          <a:bodyPr/>
          <a:lstStyle/>
          <a:p>
            <a:r>
              <a:rPr lang="ko-KR" altLang="en-US" dirty="0"/>
              <a:t>절차적 프로그래밍</a:t>
            </a:r>
            <a:r>
              <a:rPr lang="en-US" altLang="ko-KR" dirty="0"/>
              <a:t>: C</a:t>
            </a:r>
          </a:p>
          <a:p>
            <a:r>
              <a:rPr lang="ko-KR" altLang="en-US" dirty="0"/>
              <a:t>객체지향</a:t>
            </a:r>
            <a:r>
              <a:rPr lang="en-US" altLang="ko-KR" dirty="0"/>
              <a:t>(object-oriented) </a:t>
            </a:r>
            <a:r>
              <a:rPr lang="ko-KR" altLang="en-US" dirty="0"/>
              <a:t>프로그래밍</a:t>
            </a:r>
            <a:r>
              <a:rPr lang="en-US" altLang="ko-KR" dirty="0"/>
              <a:t>: Java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pic>
        <p:nvPicPr>
          <p:cNvPr id="1026" name="Picture 2" descr="PHP classes, objects, methods and properti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0" r="22883"/>
          <a:stretch/>
        </p:blipFill>
        <p:spPr bwMode="auto">
          <a:xfrm>
            <a:off x="3923928" y="2509514"/>
            <a:ext cx="4655922" cy="429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avaScript Archives - Rainer Hahneka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9" y="2538300"/>
            <a:ext cx="7151293" cy="42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1043608" y="6342309"/>
            <a:ext cx="1928813" cy="5334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←rainerhahnekamp.com</a:t>
            </a:r>
            <a:endParaRPr lang="en-US" altLang="ko-KR" sz="1200" b="1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2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A8FFD-BDCE-D862-BBAD-684B3956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 </a:t>
            </a:r>
            <a:r>
              <a:rPr lang="ko-KR" altLang="en-US" dirty="0"/>
              <a:t>용어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00487-4792-8041-87DC-31C8025B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953000"/>
          </a:xfrm>
        </p:spPr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(object): </a:t>
            </a:r>
            <a:r>
              <a:rPr lang="ko-KR" altLang="en-US" dirty="0"/>
              <a:t>문제 해결을 위해</a:t>
            </a:r>
            <a:r>
              <a:rPr lang="en-US" altLang="ko-KR" dirty="0"/>
              <a:t>, </a:t>
            </a:r>
            <a:r>
              <a:rPr lang="ko-KR" altLang="en-US" dirty="0"/>
              <a:t>자료와 관련 절차</a:t>
            </a:r>
            <a:r>
              <a:rPr lang="en-US" altLang="ko-KR" dirty="0"/>
              <a:t>(</a:t>
            </a:r>
            <a:r>
              <a:rPr lang="ko-KR" altLang="en-US" dirty="0"/>
              <a:t>자료 구조</a:t>
            </a:r>
            <a:r>
              <a:rPr lang="en-US" altLang="ko-KR" dirty="0"/>
              <a:t>)</a:t>
            </a:r>
            <a:r>
              <a:rPr lang="ko-KR" altLang="en-US" dirty="0"/>
              <a:t>를 모두 포함한 기본 구조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클래스</a:t>
            </a:r>
            <a:r>
              <a:rPr lang="en-US" altLang="ko-KR" dirty="0"/>
              <a:t>(class): </a:t>
            </a:r>
            <a:r>
              <a:rPr lang="ko-KR" altLang="en-US" dirty="0"/>
              <a:t>객체를 실제로 만드는 설계도</a:t>
            </a:r>
            <a:endParaRPr lang="en-US" altLang="ko-KR" dirty="0"/>
          </a:p>
          <a:p>
            <a:r>
              <a:rPr lang="ko-KR" altLang="en-US" dirty="0"/>
              <a:t>인스턴스</a:t>
            </a:r>
            <a:r>
              <a:rPr lang="en-US" altLang="ko-KR" dirty="0"/>
              <a:t>(instance): </a:t>
            </a:r>
            <a:r>
              <a:rPr lang="ko-KR" altLang="en-US" dirty="0"/>
              <a:t>설계도로 구현한 실체</a:t>
            </a:r>
            <a:r>
              <a:rPr lang="en-US" altLang="ko-KR" dirty="0"/>
              <a:t>; </a:t>
            </a:r>
            <a:r>
              <a:rPr lang="ko-KR" altLang="en-US" dirty="0"/>
              <a:t>보통 </a:t>
            </a:r>
            <a:r>
              <a:rPr lang="en-US" altLang="ko-KR" dirty="0"/>
              <a:t>new</a:t>
            </a:r>
            <a:r>
              <a:rPr lang="ko-KR" altLang="en-US" dirty="0"/>
              <a:t>로 인스턴스 만듦</a:t>
            </a:r>
            <a:endParaRPr lang="en-US" altLang="ko-KR" dirty="0"/>
          </a:p>
          <a:p>
            <a:r>
              <a:rPr lang="ko-KR" altLang="en-US" dirty="0"/>
              <a:t>메소드</a:t>
            </a:r>
            <a:r>
              <a:rPr lang="en-US" altLang="ko-KR" dirty="0"/>
              <a:t>(method): </a:t>
            </a:r>
            <a:r>
              <a:rPr lang="ko-KR" altLang="en-US" dirty="0"/>
              <a:t>멤버 함수</a:t>
            </a:r>
            <a:r>
              <a:rPr lang="en-US" altLang="ko-KR" dirty="0"/>
              <a:t>; </a:t>
            </a:r>
            <a:r>
              <a:rPr lang="ko-KR" altLang="en-US" dirty="0"/>
              <a:t>객체의 행동 절차</a:t>
            </a:r>
            <a:endParaRPr lang="en-US" altLang="ko-KR" dirty="0"/>
          </a:p>
          <a:p>
            <a:r>
              <a:rPr lang="ko-KR" altLang="en-US" dirty="0"/>
              <a:t>프로퍼티</a:t>
            </a:r>
            <a:r>
              <a:rPr lang="en-US" altLang="ko-KR" dirty="0"/>
              <a:t>(property): </a:t>
            </a:r>
            <a:r>
              <a:rPr lang="ko-KR" altLang="en-US" dirty="0"/>
              <a:t>멤버 변수</a:t>
            </a:r>
            <a:r>
              <a:rPr lang="en-US" altLang="ko-KR" dirty="0"/>
              <a:t>; </a:t>
            </a:r>
            <a:r>
              <a:rPr lang="ko-KR" altLang="en-US" dirty="0"/>
              <a:t>객체의 상태 표현</a:t>
            </a:r>
            <a:r>
              <a:rPr lang="en-US" altLang="ko-KR" dirty="0"/>
              <a:t>; attribute or field </a:t>
            </a:r>
            <a:r>
              <a:rPr lang="ko-KR" altLang="en-US" dirty="0"/>
              <a:t>등도 같은 의미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E408F-845A-29E8-C32F-F805688E7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778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EA8FFD-BDCE-D862-BBAD-684B3956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OOP </a:t>
            </a:r>
            <a:r>
              <a:rPr lang="ko-KR" altLang="en-US" dirty="0"/>
              <a:t>용어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00487-4792-8041-87DC-31C8025B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953000"/>
          </a:xfrm>
        </p:spPr>
        <p:txBody>
          <a:bodyPr/>
          <a:lstStyle/>
          <a:p>
            <a:r>
              <a:rPr lang="ko-KR" altLang="en-US" dirty="0"/>
              <a:t>캡슐화</a:t>
            </a:r>
            <a:r>
              <a:rPr lang="en-US" altLang="ko-KR" dirty="0"/>
              <a:t>(encapsulation): </a:t>
            </a:r>
            <a:r>
              <a:rPr lang="ko-KR" altLang="en-US" dirty="0"/>
              <a:t>메소드와 프로퍼티를 구현한 코드를 외부에는 감춘 상태</a:t>
            </a:r>
            <a:r>
              <a:rPr lang="en-US" altLang="ko-KR" dirty="0"/>
              <a:t>; </a:t>
            </a:r>
            <a:r>
              <a:rPr lang="ko-KR" altLang="en-US" dirty="0"/>
              <a:t>정보 은닉</a:t>
            </a:r>
            <a:endParaRPr lang="en-US" altLang="ko-KR" dirty="0"/>
          </a:p>
          <a:p>
            <a:r>
              <a:rPr lang="ko-KR" altLang="en-US" dirty="0"/>
              <a:t>상속</a:t>
            </a:r>
            <a:r>
              <a:rPr lang="en-US" altLang="ko-KR" dirty="0"/>
              <a:t>(inheritance): </a:t>
            </a:r>
            <a:r>
              <a:rPr lang="ko-KR" altLang="en-US" dirty="0"/>
              <a:t>클래스가 다른 클래스의 메소드와 프로퍼티를 받아서 자료와 기능을 추가하는 행동</a:t>
            </a:r>
            <a:endParaRPr lang="en-US" altLang="ko-KR" dirty="0"/>
          </a:p>
          <a:p>
            <a:pPr lvl="1"/>
            <a:r>
              <a:rPr lang="en-US" altLang="ko-KR" dirty="0"/>
              <a:t>Overload:</a:t>
            </a:r>
            <a:r>
              <a:rPr lang="ko-KR" altLang="en-US" dirty="0"/>
              <a:t> 상속 받은 메소드에 </a:t>
            </a:r>
            <a:r>
              <a:rPr lang="ko-KR" altLang="en-US" dirty="0">
                <a:solidFill>
                  <a:srgbClr val="0070C0"/>
                </a:solidFill>
              </a:rPr>
              <a:t>추가</a:t>
            </a:r>
            <a:r>
              <a:rPr lang="ko-KR" altLang="en-US" dirty="0"/>
              <a:t>적인 의미 부여</a:t>
            </a:r>
            <a:endParaRPr lang="en-US" altLang="ko-KR" dirty="0"/>
          </a:p>
          <a:p>
            <a:pPr lvl="1"/>
            <a:r>
              <a:rPr lang="en-US" altLang="ko-KR" dirty="0"/>
              <a:t>Override:</a:t>
            </a:r>
            <a:r>
              <a:rPr lang="ko-KR" altLang="en-US" dirty="0"/>
              <a:t> 상속 받은 메소드를 자식 클래스의 목적에 맞게 </a:t>
            </a:r>
            <a:r>
              <a:rPr lang="ko-KR" altLang="en-US" dirty="0">
                <a:solidFill>
                  <a:srgbClr val="0070C0"/>
                </a:solidFill>
              </a:rPr>
              <a:t>변형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ko-KR" altLang="en-US" dirty="0"/>
              <a:t>추상화</a:t>
            </a:r>
            <a:r>
              <a:rPr lang="en-US" altLang="ko-KR" dirty="0"/>
              <a:t>(abstraction): </a:t>
            </a:r>
            <a:r>
              <a:rPr lang="ko-KR" altLang="en-US" dirty="0"/>
              <a:t>객체의 본질만 표현</a:t>
            </a:r>
            <a:r>
              <a:rPr lang="en-US" altLang="ko-KR" dirty="0"/>
              <a:t>; </a:t>
            </a:r>
            <a:r>
              <a:rPr lang="ko-KR" altLang="en-US" dirty="0"/>
              <a:t>온전하지 않아 이대로는 객체 생성 불가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7E408F-845A-29E8-C32F-F805688E7F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1931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PICASSO </a:t>
            </a:r>
            <a:r>
              <a:rPr lang="ko-KR" altLang="en-US" dirty="0"/>
              <a:t>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1644352"/>
            <a:ext cx="7772400" cy="4953000"/>
          </a:xfrm>
        </p:spPr>
        <p:txBody>
          <a:bodyPr/>
          <a:lstStyle/>
          <a:p>
            <a:r>
              <a:rPr lang="en-US" altLang="ko-KR" dirty="0"/>
              <a:t>Picture: </a:t>
            </a:r>
            <a:r>
              <a:rPr lang="ko-KR" altLang="en-US" dirty="0"/>
              <a:t>그리기</a:t>
            </a:r>
            <a:endParaRPr lang="en-US" altLang="ko-KR" dirty="0"/>
          </a:p>
          <a:p>
            <a:r>
              <a:rPr lang="en-US" altLang="ko-KR" dirty="0"/>
              <a:t>Interface: </a:t>
            </a:r>
            <a:r>
              <a:rPr lang="ko-KR" altLang="en-US" dirty="0"/>
              <a:t>관계짓기</a:t>
            </a:r>
            <a:endParaRPr lang="en-US" altLang="ko-KR" dirty="0"/>
          </a:p>
          <a:p>
            <a:r>
              <a:rPr lang="en-US" altLang="ko-KR" dirty="0"/>
              <a:t>Consume: </a:t>
            </a:r>
            <a:r>
              <a:rPr lang="ko-KR" altLang="en-US" dirty="0" err="1"/>
              <a:t>과소비하기</a:t>
            </a:r>
            <a:endParaRPr lang="en-US" altLang="ko-KR" dirty="0"/>
          </a:p>
          <a:p>
            <a:r>
              <a:rPr lang="en-US" altLang="ko-KR" dirty="0"/>
              <a:t>Abstract: </a:t>
            </a:r>
            <a:r>
              <a:rPr lang="ko-KR" altLang="en-US" dirty="0"/>
              <a:t>추상화</a:t>
            </a:r>
            <a:endParaRPr lang="en-US" altLang="ko-KR" dirty="0"/>
          </a:p>
          <a:p>
            <a:r>
              <a:rPr lang="en-US" altLang="ko-KR" dirty="0">
                <a:solidFill>
                  <a:srgbClr val="C00000"/>
                </a:solidFill>
              </a:rPr>
              <a:t>Save: </a:t>
            </a:r>
            <a:r>
              <a:rPr lang="ko-KR" altLang="en-US" dirty="0">
                <a:solidFill>
                  <a:srgbClr val="C00000"/>
                </a:solidFill>
              </a:rPr>
              <a:t>저장하기</a:t>
            </a:r>
            <a:endParaRPr lang="en-US" altLang="ko-KR" dirty="0">
              <a:solidFill>
                <a:srgbClr val="C00000"/>
              </a:solidFill>
            </a:endParaRPr>
          </a:p>
          <a:p>
            <a:r>
              <a:rPr lang="en-US" altLang="ko-KR" dirty="0"/>
              <a:t>Share: </a:t>
            </a:r>
            <a:r>
              <a:rPr lang="ko-KR" altLang="en-US" dirty="0"/>
              <a:t>공유하기</a:t>
            </a:r>
            <a:endParaRPr lang="en-US" altLang="ko-KR" dirty="0"/>
          </a:p>
          <a:p>
            <a:r>
              <a:rPr lang="en-US" altLang="ko-KR" dirty="0"/>
              <a:t>Objectify: </a:t>
            </a:r>
            <a:r>
              <a:rPr lang="ko-KR" altLang="en-US" dirty="0"/>
              <a:t>객체화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808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P</a:t>
            </a:r>
            <a:r>
              <a:rPr lang="en-US" altLang="ko-KR" dirty="0"/>
              <a:t>icture: </a:t>
            </a:r>
            <a:r>
              <a:rPr lang="ko-KR" altLang="en-US" dirty="0"/>
              <a:t>그리기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371600"/>
            <a:ext cx="8215064" cy="4953000"/>
          </a:xfrm>
        </p:spPr>
        <p:txBody>
          <a:bodyPr/>
          <a:lstStyle/>
          <a:p>
            <a:r>
              <a:rPr lang="ko-KR" altLang="en-US" dirty="0"/>
              <a:t>결과물을 먼저 그린 후</a:t>
            </a:r>
            <a:r>
              <a:rPr lang="en-US" altLang="ko-KR" dirty="0"/>
              <a:t> Code</a:t>
            </a:r>
            <a:r>
              <a:rPr lang="ko-KR" altLang="en-US" dirty="0"/>
              <a:t>를 작성하라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세부 </a:t>
            </a:r>
            <a:r>
              <a:rPr lang="en-US" altLang="ko-KR" dirty="0"/>
              <a:t>Coding</a:t>
            </a:r>
            <a:r>
              <a:rPr lang="ko-KR" altLang="en-US" dirty="0"/>
              <a:t>부터 먼저 시작하지 말라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머리속</a:t>
            </a:r>
            <a:r>
              <a:rPr lang="ko-KR" altLang="en-US" dirty="0"/>
              <a:t> 개념을 끄집어내 직접 손으로 그려라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Software Engineering(</a:t>
            </a:r>
            <a:r>
              <a:rPr lang="ko-KR" altLang="en-US" dirty="0"/>
              <a:t>설계도</a:t>
            </a:r>
            <a:r>
              <a:rPr lang="en-US" altLang="ko-KR" dirty="0"/>
              <a:t>)</a:t>
            </a:r>
            <a:r>
              <a:rPr lang="ko-KR" altLang="en-US" dirty="0"/>
              <a:t>을 맛보라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323528" y="476780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0;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for </a:t>
            </a:r>
            <a:r>
              <a:rPr lang="en-US" altLang="ko-KR" sz="2000" b="0" dirty="0">
                <a:latin typeface="Tahoma" pitchFamily="34" charset="0"/>
              </a:rPr>
              <a:t>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 = 1;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 &lt;= 100;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++)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  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+=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latin typeface="Tahoma" pitchFamily="34" charset="0"/>
              </a:rPr>
              <a:t>printf</a:t>
            </a:r>
            <a:r>
              <a:rPr lang="en-US" altLang="ko-KR" sz="2000" b="0" dirty="0">
                <a:latin typeface="Tahoma" pitchFamily="34" charset="0"/>
              </a:rPr>
              <a:t>(“%d”,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  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1043608" y="5919936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초보자 </a:t>
            </a:r>
            <a:r>
              <a:rPr lang="en-US" altLang="ko-KR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Coding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009989" y="6150665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시각화</a:t>
            </a:r>
            <a:r>
              <a:rPr lang="en-US" altLang="ko-KR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개념화</a:t>
            </a:r>
            <a:endParaRPr lang="en-US" altLang="ko-KR"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왼쪽/오른쪽 화살표 7"/>
          <p:cNvSpPr/>
          <p:nvPr/>
        </p:nvSpPr>
        <p:spPr bwMode="auto">
          <a:xfrm>
            <a:off x="3995936" y="4653136"/>
            <a:ext cx="1008112" cy="576064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92081" y="3573016"/>
            <a:ext cx="3456384" cy="2592288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Main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631497" y="4005064"/>
            <a:ext cx="2828935" cy="144016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Sum</a:t>
            </a:r>
            <a:endParaRPr kumimoji="1" lang="en-US" altLang="ko-KR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84168" y="4509120"/>
            <a:ext cx="1944216" cy="35215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loop (for, while)</a:t>
            </a:r>
            <a:endParaRPr kumimoji="1" lang="en-US" altLang="ko-K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621731" y="5544852"/>
            <a:ext cx="2838701" cy="476436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Output</a:t>
            </a:r>
            <a:endParaRPr kumimoji="1" lang="en-US" altLang="ko-KR"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84168" y="4942730"/>
            <a:ext cx="1944216" cy="34377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6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</a:rPr>
              <a:t>+ operation</a:t>
            </a:r>
            <a:endParaRPr kumimoji="1" lang="en-US" altLang="ko-KR" sz="16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599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953000"/>
          </a:xfrm>
        </p:spPr>
        <p:txBody>
          <a:bodyPr/>
          <a:lstStyle/>
          <a:p>
            <a:r>
              <a:rPr lang="en-US" altLang="ko-KR" sz="3000" dirty="0"/>
              <a:t>Framework</a:t>
            </a:r>
            <a:r>
              <a:rPr lang="ko-KR" altLang="en-US" sz="3000" dirty="0"/>
              <a:t>을 만들어 </a:t>
            </a:r>
            <a:r>
              <a:rPr lang="en-US" altLang="ko-KR" sz="3000" dirty="0"/>
              <a:t>Class/</a:t>
            </a:r>
            <a:r>
              <a:rPr lang="ko-KR" altLang="en-US" sz="3000" dirty="0"/>
              <a:t>함수 간의 </a:t>
            </a:r>
            <a:r>
              <a:rPr lang="en-US" altLang="ko-KR" sz="3000" dirty="0"/>
              <a:t>Interface</a:t>
            </a:r>
            <a:r>
              <a:rPr lang="ko-KR" altLang="en-US" sz="3000" dirty="0"/>
              <a:t>를 만든 후</a:t>
            </a:r>
            <a:r>
              <a:rPr lang="en-US" altLang="ko-KR" sz="3000" dirty="0"/>
              <a:t> </a:t>
            </a:r>
            <a:r>
              <a:rPr lang="ko-KR" altLang="en-US" sz="3000" dirty="0"/>
              <a:t>세부 </a:t>
            </a:r>
            <a:r>
              <a:rPr lang="en-US" altLang="ko-KR" sz="3000" dirty="0"/>
              <a:t>Coding</a:t>
            </a:r>
            <a:r>
              <a:rPr lang="ko-KR" altLang="en-US" sz="3000" dirty="0"/>
              <a:t>을 시작하라</a:t>
            </a:r>
            <a:r>
              <a:rPr lang="en-US" altLang="ko-KR" sz="3000" dirty="0"/>
              <a:t>.</a:t>
            </a:r>
          </a:p>
          <a:p>
            <a:pPr lvl="1"/>
            <a:r>
              <a:rPr lang="ko-KR" altLang="en-US" dirty="0"/>
              <a:t>전체 구조의 흐름도를 먼저 만들라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Class/</a:t>
            </a:r>
            <a:r>
              <a:rPr lang="ko-KR" altLang="en-US" dirty="0"/>
              <a:t>함수의 입출력</a:t>
            </a:r>
            <a:r>
              <a:rPr lang="en-US" altLang="ko-KR" dirty="0"/>
              <a:t>/</a:t>
            </a:r>
            <a:r>
              <a:rPr lang="ko-KR" altLang="en-US" dirty="0"/>
              <a:t>연산을 정확히 정하라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함수의 상세 구현은 협업을 통해 나중에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5540697" y="512784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sum(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 { return 0; 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output(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 {}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 = 100;   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sum(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output(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endParaRPr lang="en-US" altLang="ko-KR" sz="2000" b="0" dirty="0">
              <a:latin typeface="Tahoma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I</a:t>
            </a:r>
            <a:r>
              <a:rPr lang="en-US" altLang="ko-KR" dirty="0"/>
              <a:t>nterface: </a:t>
            </a:r>
            <a:r>
              <a:rPr lang="ko-KR" altLang="en-US" dirty="0"/>
              <a:t>관계짓기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372151" y="6150665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</a:t>
            </a:r>
          </a:p>
        </p:txBody>
      </p:sp>
      <p:sp>
        <p:nvSpPr>
          <p:cNvPr id="9" name="모서리가 둥근 직사각형 8"/>
          <p:cNvSpPr/>
          <p:nvPr/>
        </p:nvSpPr>
        <p:spPr bwMode="auto">
          <a:xfrm>
            <a:off x="5828729" y="5473299"/>
            <a:ext cx="2736304" cy="684109"/>
          </a:xfrm>
          <a:prstGeom prst="roundRect">
            <a:avLst/>
          </a:prstGeom>
          <a:noFill/>
          <a:ln w="38100" algn="ctr">
            <a:solidFill>
              <a:srgbClr val="FFC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1043608" y="5991944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초보자 </a:t>
            </a:r>
            <a:r>
              <a:rPr lang="en-US" altLang="ko-KR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Coding</a:t>
            </a:r>
          </a:p>
        </p:txBody>
      </p:sp>
      <p:sp>
        <p:nvSpPr>
          <p:cNvPr id="21" name="오른쪽 화살표 20"/>
          <p:cNvSpPr/>
          <p:nvPr/>
        </p:nvSpPr>
        <p:spPr bwMode="auto">
          <a:xfrm>
            <a:off x="4283968" y="4941168"/>
            <a:ext cx="720080" cy="57606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3528" y="476780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0;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for </a:t>
            </a:r>
            <a:r>
              <a:rPr lang="en-US" altLang="ko-KR" sz="2000" b="0" dirty="0">
                <a:latin typeface="Tahoma" pitchFamily="34" charset="0"/>
              </a:rPr>
              <a:t>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 = 1;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 &lt;= 100;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++)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  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+=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latin typeface="Tahoma" pitchFamily="34" charset="0"/>
              </a:rPr>
              <a:t>printf</a:t>
            </a:r>
            <a:r>
              <a:rPr lang="en-US" altLang="ko-KR" sz="2000" b="0" dirty="0">
                <a:latin typeface="Tahoma" pitchFamily="34" charset="0"/>
              </a:rPr>
              <a:t>(“%d”,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  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1499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371600"/>
            <a:ext cx="8784976" cy="4953000"/>
          </a:xfrm>
        </p:spPr>
        <p:txBody>
          <a:bodyPr/>
          <a:lstStyle/>
          <a:p>
            <a:r>
              <a:rPr lang="en-US" altLang="ko-KR" dirty="0"/>
              <a:t>Class/</a:t>
            </a:r>
            <a:r>
              <a:rPr lang="ko-KR" altLang="en-US" dirty="0"/>
              <a:t>함수를 과도할 정도로 적극 소비하라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main() </a:t>
            </a:r>
            <a:r>
              <a:rPr lang="ko-KR" altLang="en-US" dirty="0"/>
              <a:t>안에 모든 세부 </a:t>
            </a:r>
            <a:r>
              <a:rPr lang="en-US" altLang="ko-KR" dirty="0"/>
              <a:t>Code</a:t>
            </a:r>
            <a:r>
              <a:rPr lang="ko-KR" altLang="en-US" dirty="0"/>
              <a:t>를 넣지 말자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절차적으로 분해할 수 있는 부분을 찾아 </a:t>
            </a:r>
            <a:r>
              <a:rPr lang="en-US" altLang="ko-KR" dirty="0"/>
              <a:t>Class/</a:t>
            </a:r>
            <a:r>
              <a:rPr lang="ko-KR" altLang="en-US" dirty="0"/>
              <a:t>함수로 만들자</a:t>
            </a:r>
            <a:r>
              <a:rPr lang="en-US" altLang="ko-KR" dirty="0"/>
              <a:t>. </a:t>
            </a:r>
            <a:r>
              <a:rPr lang="ko-KR" altLang="en-US" dirty="0"/>
              <a:t>공통되는 부분이 저절로 찾아진다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함수가 너무 많아지면 체계화해 </a:t>
            </a:r>
            <a:r>
              <a:rPr lang="en-US" altLang="ko-KR" dirty="0"/>
              <a:t>Class</a:t>
            </a:r>
            <a:r>
              <a:rPr lang="ko-KR" altLang="en-US" dirty="0"/>
              <a:t>로 만들자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5540697" y="512784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sum(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 { return 0; 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output(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 {}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 = 100;   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sum(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output(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endParaRPr lang="en-US" altLang="ko-KR" sz="2000" b="0" dirty="0">
              <a:latin typeface="Tahoma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C</a:t>
            </a:r>
            <a:r>
              <a:rPr lang="en-US" altLang="ko-KR" dirty="0"/>
              <a:t>onsume: </a:t>
            </a:r>
            <a:r>
              <a:rPr lang="ko-KR" altLang="en-US" dirty="0" err="1"/>
              <a:t>과소비하기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372151" y="6150665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함수 과소비</a:t>
            </a:r>
            <a:endParaRPr lang="en-US" altLang="ko-KR"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5540697" y="3969027"/>
            <a:ext cx="3563888" cy="684109"/>
          </a:xfrm>
          <a:prstGeom prst="roundRect">
            <a:avLst/>
          </a:prstGeom>
          <a:noFill/>
          <a:ln w="38100" algn="ctr">
            <a:solidFill>
              <a:srgbClr val="FFC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043608" y="5919936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초보자 </a:t>
            </a:r>
            <a:r>
              <a:rPr lang="en-US" altLang="ko-KR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Coding</a:t>
            </a:r>
          </a:p>
        </p:txBody>
      </p:sp>
      <p:sp>
        <p:nvSpPr>
          <p:cNvPr id="13" name="오른쪽 화살표 12"/>
          <p:cNvSpPr/>
          <p:nvPr/>
        </p:nvSpPr>
        <p:spPr bwMode="auto">
          <a:xfrm>
            <a:off x="4283968" y="4999263"/>
            <a:ext cx="720080" cy="57606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23528" y="476780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0;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for </a:t>
            </a:r>
            <a:r>
              <a:rPr lang="en-US" altLang="ko-KR" sz="2000" b="0" dirty="0">
                <a:latin typeface="Tahoma" pitchFamily="34" charset="0"/>
              </a:rPr>
              <a:t>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 = 1;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 &lt;= 100;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++)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  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+=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latin typeface="Tahoma" pitchFamily="34" charset="0"/>
              </a:rPr>
              <a:t>printf</a:t>
            </a:r>
            <a:r>
              <a:rPr lang="en-US" altLang="ko-KR" sz="2000" b="0" dirty="0">
                <a:latin typeface="Tahoma" pitchFamily="34" charset="0"/>
              </a:rPr>
              <a:t>(“%d”,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  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72822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268760"/>
            <a:ext cx="8784976" cy="4953000"/>
          </a:xfrm>
        </p:spPr>
        <p:txBody>
          <a:bodyPr/>
          <a:lstStyle/>
          <a:p>
            <a:r>
              <a:rPr lang="en-US" altLang="ko-KR" dirty="0"/>
              <a:t>Class,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상수 이름은 해당 내용이 잘 드러나도록 추상화하라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누구든 이름만 보면 전체 작용을 이해할 수 있도록 작명해야 한다</a:t>
            </a:r>
            <a:r>
              <a:rPr lang="en-US" altLang="ko-KR" dirty="0"/>
              <a:t>. </a:t>
            </a:r>
            <a:r>
              <a:rPr lang="ko-KR" altLang="en-US" dirty="0"/>
              <a:t>전체 내용을 잘 요약해야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숫자도 상수 등을 이용해 반드시 이름을 붙이자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395536" y="512784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sum(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a) { return 0; 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output(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a) {}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a = 100;   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b = sum(a);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output(b);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endParaRPr lang="en-US" altLang="ko-KR" sz="2000" b="0" dirty="0">
              <a:latin typeface="Tahoma" pitchFamily="34" charset="0"/>
            </a:endParaRP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5540697" y="512784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#define </a:t>
            </a:r>
            <a:r>
              <a:rPr lang="en-US" altLang="ko-KR" sz="2000" b="0" dirty="0">
                <a:latin typeface="Tahoma" pitchFamily="34" charset="0"/>
              </a:rPr>
              <a:t>MAX_SUM 100</a:t>
            </a:r>
          </a:p>
          <a:p>
            <a:pPr eaLnBrk="1" hangingPunct="1"/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sum(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 { return 0; 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output(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 {}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 = MAX_SUM;   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sum(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output(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endParaRPr lang="en-US" altLang="ko-KR" sz="2000" b="0" dirty="0">
              <a:latin typeface="Tahoma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A</a:t>
            </a:r>
            <a:r>
              <a:rPr lang="en-US" altLang="ko-KR" dirty="0"/>
              <a:t>bstract: </a:t>
            </a:r>
            <a:r>
              <a:rPr lang="ko-KR" altLang="en-US" dirty="0"/>
              <a:t>추상화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588175" y="6279976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추상화</a:t>
            </a:r>
            <a:endParaRPr lang="en-US" altLang="ko-KR"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5756721" y="5337179"/>
            <a:ext cx="1191543" cy="684109"/>
          </a:xfrm>
          <a:prstGeom prst="roundRect">
            <a:avLst/>
          </a:prstGeom>
          <a:noFill/>
          <a:ln w="38100" algn="ctr">
            <a:solidFill>
              <a:srgbClr val="FFC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7148522" y="5337179"/>
            <a:ext cx="1263551" cy="401114"/>
          </a:xfrm>
          <a:prstGeom prst="roundRect">
            <a:avLst/>
          </a:prstGeom>
          <a:noFill/>
          <a:ln w="38100" algn="ctr">
            <a:solidFill>
              <a:srgbClr val="FFC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5540697" y="3807652"/>
            <a:ext cx="2871376" cy="437085"/>
          </a:xfrm>
          <a:prstGeom prst="roundRect">
            <a:avLst/>
          </a:prstGeom>
          <a:noFill/>
          <a:ln w="38100" algn="ctr">
            <a:solidFill>
              <a:srgbClr val="FFC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1043608" y="6135960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초보자 </a:t>
            </a:r>
            <a:r>
              <a:rPr lang="en-US" altLang="ko-KR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Coding</a:t>
            </a:r>
          </a:p>
        </p:txBody>
      </p:sp>
      <p:sp>
        <p:nvSpPr>
          <p:cNvPr id="16" name="오른쪽 화살표 15"/>
          <p:cNvSpPr/>
          <p:nvPr/>
        </p:nvSpPr>
        <p:spPr bwMode="auto">
          <a:xfrm>
            <a:off x="4283968" y="4999263"/>
            <a:ext cx="720080" cy="57606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98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953000"/>
          </a:xfrm>
        </p:spPr>
        <p:txBody>
          <a:bodyPr/>
          <a:lstStyle/>
          <a:p>
            <a:r>
              <a:rPr lang="ko-KR" altLang="en-US" dirty="0"/>
              <a:t>공통적으로 사용하는 </a:t>
            </a:r>
            <a:r>
              <a:rPr lang="en-US" altLang="ko-KR" dirty="0"/>
              <a:t>Class/</a:t>
            </a:r>
            <a:r>
              <a:rPr lang="ko-KR" altLang="en-US" dirty="0"/>
              <a:t>함수를 저장해서 계속 재활용하라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프로그래머의 자산은 재활용할 수 있는 </a:t>
            </a:r>
            <a:r>
              <a:rPr lang="en-US" altLang="ko-KR" dirty="0"/>
              <a:t>Code</a:t>
            </a:r>
            <a:r>
              <a:rPr lang="ko-KR" altLang="en-US" dirty="0"/>
              <a:t>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나만의 </a:t>
            </a:r>
            <a:r>
              <a:rPr lang="en-US" altLang="ko-KR" dirty="0"/>
              <a:t>Code </a:t>
            </a:r>
            <a:r>
              <a:rPr lang="ko-KR" altLang="en-US" dirty="0"/>
              <a:t>포트폴리오를 만들자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개처럼 벌어</a:t>
            </a:r>
            <a:r>
              <a:rPr lang="en-US" altLang="ko-KR" dirty="0"/>
              <a:t>(</a:t>
            </a:r>
            <a:r>
              <a:rPr lang="ko-KR" altLang="en-US" dirty="0"/>
              <a:t>저장해</a:t>
            </a:r>
            <a:r>
              <a:rPr lang="en-US" altLang="ko-KR" dirty="0"/>
              <a:t>) </a:t>
            </a:r>
            <a:r>
              <a:rPr lang="ko-KR" altLang="en-US" dirty="0"/>
              <a:t>정승처럼 쓰자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5540697" y="512784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#include </a:t>
            </a:r>
            <a:r>
              <a:rPr lang="en-US" altLang="ko-KR" sz="2000" b="0" dirty="0">
                <a:latin typeface="Tahoma" pitchFamily="34" charset="0"/>
              </a:rPr>
              <a:t>&lt;</a:t>
            </a:r>
            <a:r>
              <a:rPr lang="en-US" altLang="ko-KR" sz="2000" b="0" dirty="0" err="1">
                <a:latin typeface="Tahoma" pitchFamily="34" charset="0"/>
              </a:rPr>
              <a:t>MyLib.h</a:t>
            </a:r>
            <a:r>
              <a:rPr lang="en-US" altLang="ko-KR" sz="2000" b="0" dirty="0">
                <a:latin typeface="Tahoma" pitchFamily="34" charset="0"/>
              </a:rPr>
              <a:t>&gt;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#define </a:t>
            </a:r>
            <a:r>
              <a:rPr lang="en-US" altLang="ko-KR" sz="2000" b="0" dirty="0">
                <a:latin typeface="Tahoma" pitchFamily="34" charset="0"/>
              </a:rPr>
              <a:t>MAX_SUM 100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 = MAX_SUM;   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sum(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output(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endParaRPr lang="en-US" altLang="ko-KR" sz="2000" b="0" dirty="0">
              <a:latin typeface="Tahoma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S</a:t>
            </a:r>
            <a:r>
              <a:rPr lang="en-US" altLang="ko-KR" dirty="0"/>
              <a:t>ave: </a:t>
            </a:r>
            <a:r>
              <a:rPr lang="ko-KR" altLang="en-US" dirty="0">
                <a:solidFill>
                  <a:srgbClr val="C00000"/>
                </a:solidFill>
              </a:rPr>
              <a:t>저장하기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372151" y="6150665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저장하기</a:t>
            </a:r>
            <a:endParaRPr lang="en-US" altLang="ko-KR"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5540697" y="3933056"/>
            <a:ext cx="2871376" cy="437085"/>
          </a:xfrm>
          <a:prstGeom prst="roundRect">
            <a:avLst/>
          </a:prstGeom>
          <a:noFill/>
          <a:ln w="38100" algn="ctr">
            <a:solidFill>
              <a:srgbClr val="FFC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1187575" y="6309320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초보자 </a:t>
            </a:r>
            <a:r>
              <a:rPr lang="en-US" altLang="ko-KR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Coding</a:t>
            </a:r>
          </a:p>
        </p:txBody>
      </p:sp>
      <p:sp>
        <p:nvSpPr>
          <p:cNvPr id="5" name="오른쪽 화살표 4"/>
          <p:cNvSpPr/>
          <p:nvPr/>
        </p:nvSpPr>
        <p:spPr bwMode="auto">
          <a:xfrm>
            <a:off x="4283968" y="4999263"/>
            <a:ext cx="720080" cy="57606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23528" y="476780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0;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for </a:t>
            </a:r>
            <a:r>
              <a:rPr lang="en-US" altLang="ko-KR" sz="2000" b="0" dirty="0">
                <a:latin typeface="Tahoma" pitchFamily="34" charset="0"/>
              </a:rPr>
              <a:t>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 = 1;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 &lt;= 100;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++)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  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+= </a:t>
            </a:r>
            <a:r>
              <a:rPr lang="en-US" altLang="ko-KR" sz="2000" b="0" dirty="0" err="1">
                <a:latin typeface="Tahoma" pitchFamily="34" charset="0"/>
              </a:rPr>
              <a:t>i</a:t>
            </a:r>
            <a:r>
              <a:rPr lang="en-US" altLang="ko-KR" sz="2000" b="0" dirty="0">
                <a:latin typeface="Tahoma" pitchFamily="34" charset="0"/>
              </a:rPr>
              <a:t>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latin typeface="Tahoma" pitchFamily="34" charset="0"/>
              </a:rPr>
              <a:t>printf</a:t>
            </a:r>
            <a:r>
              <a:rPr lang="en-US" altLang="ko-KR" sz="2000" b="0" dirty="0">
                <a:latin typeface="Tahoma" pitchFamily="34" charset="0"/>
              </a:rPr>
              <a:t>(“%d”,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  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04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 </a:t>
            </a:r>
            <a:r>
              <a:rPr lang="ko-KR" altLang="en-US" dirty="0"/>
              <a:t>기술</a:t>
            </a:r>
            <a:r>
              <a:rPr lang="en-US" altLang="ko-KR" dirty="0"/>
              <a:t>? </a:t>
            </a:r>
            <a:r>
              <a:rPr lang="ko-KR" altLang="en-US" dirty="0"/>
              <a:t>문화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640960" cy="1440160"/>
          </a:xfrm>
        </p:spPr>
        <p:txBody>
          <a:bodyPr/>
          <a:lstStyle/>
          <a:p>
            <a:r>
              <a:rPr lang="en-US" altLang="ko-KR" sz="5000" dirty="0">
                <a:solidFill>
                  <a:srgbClr val="0070C0"/>
                </a:solidFill>
              </a:rPr>
              <a:t>Coding skill</a:t>
            </a:r>
          </a:p>
          <a:p>
            <a:r>
              <a:rPr lang="en-US" altLang="ko-KR" dirty="0"/>
              <a:t>Framework architecting</a:t>
            </a:r>
          </a:p>
        </p:txBody>
      </p:sp>
      <p:pic>
        <p:nvPicPr>
          <p:cNvPr id="4098" name="Picture 2" descr="Image result for softwa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4"/>
          <a:stretch/>
        </p:blipFill>
        <p:spPr bwMode="auto">
          <a:xfrm>
            <a:off x="0" y="3584205"/>
            <a:ext cx="5706565" cy="230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ul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88468"/>
            <a:ext cx="42386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30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953000"/>
          </a:xfrm>
        </p:spPr>
        <p:txBody>
          <a:bodyPr/>
          <a:lstStyle/>
          <a:p>
            <a:r>
              <a:rPr lang="ko-KR" altLang="en-US" dirty="0"/>
              <a:t>검증된 </a:t>
            </a:r>
            <a:r>
              <a:rPr lang="en-US" altLang="ko-KR" dirty="0"/>
              <a:t>Class/</a:t>
            </a:r>
            <a:r>
              <a:rPr lang="ko-KR" altLang="en-US" dirty="0"/>
              <a:t>함수는 활발하게 공유하고 협업하라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나만 보유한 </a:t>
            </a:r>
            <a:r>
              <a:rPr lang="en-US" altLang="ko-KR" dirty="0"/>
              <a:t>Code</a:t>
            </a:r>
            <a:r>
              <a:rPr lang="ko-KR" altLang="en-US" dirty="0"/>
              <a:t>는 더 이상 중요하지 않다</a:t>
            </a:r>
            <a:r>
              <a:rPr lang="en-US" altLang="ko-KR" dirty="0"/>
              <a:t>. </a:t>
            </a:r>
            <a:r>
              <a:rPr lang="ko-KR" altLang="en-US" dirty="0"/>
              <a:t>함께 공유하며 발전시켜야 한다</a:t>
            </a:r>
            <a:r>
              <a:rPr lang="en-US" altLang="ko-KR" dirty="0"/>
              <a:t>. </a:t>
            </a:r>
            <a:r>
              <a:rPr lang="ko-KR" altLang="en-US" dirty="0"/>
              <a:t>자랑해야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Open Source </a:t>
            </a:r>
            <a:r>
              <a:rPr lang="ko-KR" altLang="en-US" dirty="0"/>
              <a:t>활동은 나의 핵심 이력이다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S</a:t>
            </a:r>
            <a:r>
              <a:rPr lang="en-US" altLang="ko-KR" dirty="0"/>
              <a:t>hare: </a:t>
            </a:r>
            <a:r>
              <a:rPr lang="ko-KR" altLang="en-US" dirty="0"/>
              <a:t>공유하기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6372151" y="6150665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공유하기</a:t>
            </a:r>
            <a:endParaRPr lang="en-US" altLang="ko-KR" sz="20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Tahoma" panose="020B0604030504040204" pitchFamily="34" charset="0"/>
            </a:endParaRP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1187575" y="6309320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나만의 </a:t>
            </a:r>
            <a:r>
              <a:rPr lang="en-US" altLang="ko-KR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Coding</a:t>
            </a:r>
          </a:p>
        </p:txBody>
      </p:sp>
      <p:sp>
        <p:nvSpPr>
          <p:cNvPr id="5" name="오른쪽 화살표 4"/>
          <p:cNvSpPr/>
          <p:nvPr/>
        </p:nvSpPr>
        <p:spPr bwMode="auto">
          <a:xfrm>
            <a:off x="4283968" y="4999263"/>
            <a:ext cx="720080" cy="57606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395536" y="5085184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#include </a:t>
            </a:r>
            <a:r>
              <a:rPr lang="en-US" altLang="ko-KR" sz="2000" b="0" dirty="0">
                <a:latin typeface="Tahoma" pitchFamily="34" charset="0"/>
              </a:rPr>
              <a:t>&lt;</a:t>
            </a:r>
            <a:r>
              <a:rPr lang="en-US" altLang="ko-KR" sz="2000" b="0" dirty="0" err="1">
                <a:latin typeface="Tahoma" pitchFamily="34" charset="0"/>
              </a:rPr>
              <a:t>MyLib.h</a:t>
            </a:r>
            <a:r>
              <a:rPr lang="en-US" altLang="ko-KR" sz="2000" b="0" dirty="0">
                <a:latin typeface="Tahoma" pitchFamily="34" charset="0"/>
              </a:rPr>
              <a:t>&gt;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#define </a:t>
            </a:r>
            <a:r>
              <a:rPr lang="en-US" altLang="ko-KR" sz="2000" b="0" dirty="0">
                <a:latin typeface="Tahoma" pitchFamily="34" charset="0"/>
              </a:rPr>
              <a:t>MAX_SUM 100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 = MAX_SUM;   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sum(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output(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endParaRPr lang="en-US" altLang="ko-KR" sz="2000" b="0" dirty="0">
              <a:latin typeface="Tahoma" pitchFamily="34" charset="0"/>
            </a:endParaRPr>
          </a:p>
        </p:txBody>
      </p:sp>
      <p:pic>
        <p:nvPicPr>
          <p:cNvPr id="8194" name="Picture 2" descr="Image result for githu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95041"/>
            <a:ext cx="3600400" cy="24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18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1268760"/>
            <a:ext cx="8928992" cy="4953000"/>
          </a:xfrm>
        </p:spPr>
        <p:txBody>
          <a:bodyPr/>
          <a:lstStyle/>
          <a:p>
            <a:r>
              <a:rPr lang="ko-KR" altLang="en-US" dirty="0"/>
              <a:t>객체 지향을 적극 사용하여</a:t>
            </a:r>
            <a:r>
              <a:rPr lang="en-US" altLang="ko-KR" dirty="0"/>
              <a:t>,</a:t>
            </a:r>
            <a:r>
              <a:rPr lang="ko-KR" altLang="en-US" dirty="0"/>
              <a:t> 작성한 </a:t>
            </a:r>
            <a:r>
              <a:rPr lang="en-US" altLang="ko-KR" dirty="0"/>
              <a:t>Code</a:t>
            </a:r>
            <a:r>
              <a:rPr lang="ko-KR" altLang="en-US" dirty="0"/>
              <a:t>가 체계적인 </a:t>
            </a:r>
            <a:r>
              <a:rPr lang="en-US" altLang="ko-KR" dirty="0"/>
              <a:t>Framework </a:t>
            </a:r>
            <a:r>
              <a:rPr lang="ko-KR" altLang="en-US" dirty="0"/>
              <a:t>수준이 되도록 하라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함수 집합을 체계적으로 구성하여 </a:t>
            </a:r>
            <a:r>
              <a:rPr lang="en-US" altLang="ko-KR" dirty="0"/>
              <a:t>Class</a:t>
            </a:r>
            <a:r>
              <a:rPr lang="ko-KR" altLang="en-US" dirty="0"/>
              <a:t>로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상속까지 고려하여 부모</a:t>
            </a:r>
            <a:r>
              <a:rPr lang="en-US" altLang="ko-KR" dirty="0"/>
              <a:t>/</a:t>
            </a:r>
            <a:r>
              <a:rPr lang="ko-KR" altLang="en-US" dirty="0"/>
              <a:t>자식을 만든다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객체가 모든 실행을 전적으로 담당해야 객체 지향</a:t>
            </a:r>
            <a:r>
              <a:rPr lang="en-US" altLang="ko-KR" dirty="0"/>
              <a:t>! </a:t>
            </a:r>
            <a:endParaRPr lang="ko-KR" altLang="en-US" dirty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5492239" y="5016425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class </a:t>
            </a:r>
            <a:r>
              <a:rPr lang="en-US" altLang="ko-KR" sz="2000" b="0" dirty="0" err="1">
                <a:latin typeface="Tahoma" pitchFamily="34" charset="0"/>
              </a:rPr>
              <a:t>MyMath</a:t>
            </a:r>
            <a:r>
              <a:rPr lang="en-US" altLang="ko-KR" sz="2000" b="0" dirty="0">
                <a:latin typeface="Tahoma" pitchFamily="34" charset="0"/>
              </a:rPr>
              <a:t> {</a:t>
            </a:r>
          </a:p>
          <a:p>
            <a:pPr eaLnBrk="1" hangingPunct="1"/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sum(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 { return 0; 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output(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const</a:t>
            </a:r>
            <a:r>
              <a:rPr lang="en-US" altLang="ko-KR" sz="2000" b="0" dirty="0">
                <a:latin typeface="Tahoma" pitchFamily="34" charset="0"/>
              </a:rPr>
              <a:t> {}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};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 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latin typeface="Tahoma" pitchFamily="34" charset="0"/>
              </a:rPr>
              <a:t>MyMath</a:t>
            </a:r>
            <a:r>
              <a:rPr lang="en-US" altLang="ko-KR" sz="2000" b="0" dirty="0">
                <a:latin typeface="Tahoma" pitchFamily="34" charset="0"/>
              </a:rPr>
              <a:t> math;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latin typeface="Tahoma" pitchFamily="34" charset="0"/>
              </a:rPr>
              <a:t>math.sum</a:t>
            </a:r>
            <a:r>
              <a:rPr lang="en-US" altLang="ko-KR" sz="2000" b="0" dirty="0">
                <a:latin typeface="Tahoma" pitchFamily="34" charset="0"/>
              </a:rPr>
              <a:t>();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r>
              <a:rPr lang="en-US" altLang="ko-KR" sz="2000" b="0" dirty="0" err="1">
                <a:latin typeface="Tahoma" pitchFamily="34" charset="0"/>
              </a:rPr>
              <a:t>math.output</a:t>
            </a:r>
            <a:r>
              <a:rPr lang="en-US" altLang="ko-KR" sz="2000" b="0" dirty="0">
                <a:latin typeface="Tahoma" pitchFamily="34" charset="0"/>
              </a:rPr>
              <a:t>()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C00000"/>
                </a:solidFill>
              </a:rPr>
              <a:t>O</a:t>
            </a:r>
            <a:r>
              <a:rPr lang="en-US" altLang="ko-KR" dirty="0"/>
              <a:t>bjectify: </a:t>
            </a:r>
            <a:r>
              <a:rPr lang="ko-KR" altLang="en-US" dirty="0"/>
              <a:t>객체화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5868095" y="6279976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객체 지향 </a:t>
            </a:r>
            <a:r>
              <a:rPr lang="en-US" altLang="ko-KR" sz="2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Coding</a:t>
            </a:r>
          </a:p>
        </p:txBody>
      </p:sp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1187575" y="6309320"/>
            <a:ext cx="1296193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ko-KR" altLang="en-US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순차 </a:t>
            </a:r>
            <a:r>
              <a:rPr lang="en-US" altLang="ko-KR" sz="20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Coding</a:t>
            </a:r>
          </a:p>
        </p:txBody>
      </p:sp>
      <p:sp>
        <p:nvSpPr>
          <p:cNvPr id="5" name="오른쪽 화살표 4"/>
          <p:cNvSpPr/>
          <p:nvPr/>
        </p:nvSpPr>
        <p:spPr bwMode="auto">
          <a:xfrm>
            <a:off x="4283968" y="4999263"/>
            <a:ext cx="720080" cy="576064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23429" y="5127848"/>
            <a:ext cx="2592387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#define </a:t>
            </a:r>
            <a:r>
              <a:rPr lang="en-US" altLang="ko-KR" sz="2000" b="0" dirty="0">
                <a:latin typeface="Tahoma" pitchFamily="34" charset="0"/>
              </a:rPr>
              <a:t>MAX_SUM 100</a:t>
            </a:r>
          </a:p>
          <a:p>
            <a:pPr eaLnBrk="1" hangingPunct="1"/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sum(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 { return 0; 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output(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 {}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 main(</a:t>
            </a:r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void</a:t>
            </a:r>
            <a:r>
              <a:rPr lang="en-US" altLang="ko-KR" sz="2000" b="0" dirty="0">
                <a:latin typeface="Tahoma" pitchFamily="34" charset="0"/>
              </a:rPr>
              <a:t>)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{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 = MAX_SUM;   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r>
              <a:rPr lang="en-US" altLang="ko-KR" sz="2000" b="0" dirty="0" err="1">
                <a:solidFill>
                  <a:srgbClr val="0000FF"/>
                </a:solidFill>
                <a:latin typeface="Tahoma" pitchFamily="34" charset="0"/>
              </a:rPr>
              <a:t>int</a:t>
            </a:r>
            <a:r>
              <a:rPr lang="en-US" altLang="ko-KR" sz="2000" b="0" dirty="0">
                <a:latin typeface="Tahoma" pitchFamily="34" charset="0"/>
              </a:rPr>
              <a:t> 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 = sum(</a:t>
            </a:r>
            <a:r>
              <a:rPr lang="en-US" altLang="ko-KR" sz="2000" b="0" dirty="0" err="1">
                <a:latin typeface="Tahoma" pitchFamily="34" charset="0"/>
              </a:rPr>
              <a:t>nMax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   output(</a:t>
            </a:r>
            <a:r>
              <a:rPr lang="en-US" altLang="ko-KR" sz="2000" b="0" dirty="0" err="1">
                <a:latin typeface="Tahoma" pitchFamily="34" charset="0"/>
              </a:rPr>
              <a:t>nSum</a:t>
            </a:r>
            <a:r>
              <a:rPr lang="en-US" altLang="ko-KR" sz="2000" b="0" dirty="0">
                <a:latin typeface="Tahoma" pitchFamily="34" charset="0"/>
              </a:rPr>
              <a:t>);</a:t>
            </a:r>
          </a:p>
          <a:p>
            <a:pPr eaLnBrk="1" hangingPunct="1"/>
            <a:r>
              <a:rPr lang="en-US" altLang="ko-KR" sz="2000" b="0" dirty="0">
                <a:latin typeface="Tahoma" pitchFamily="34" charset="0"/>
              </a:rPr>
              <a:t>}</a:t>
            </a:r>
          </a:p>
          <a:p>
            <a:pPr eaLnBrk="1" hangingPunct="1"/>
            <a:r>
              <a:rPr lang="en-US" altLang="ko-KR" sz="2000" b="0" dirty="0">
                <a:solidFill>
                  <a:srgbClr val="0000FF"/>
                </a:solidFill>
                <a:latin typeface="Tahoma" pitchFamily="34" charset="0"/>
              </a:rPr>
              <a:t>   </a:t>
            </a:r>
            <a:endParaRPr lang="en-US" altLang="ko-KR" sz="2000" b="0" dirty="0">
              <a:latin typeface="Tahoma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5387737" y="3933056"/>
            <a:ext cx="3312368" cy="1194792"/>
          </a:xfrm>
          <a:prstGeom prst="roundRect">
            <a:avLst/>
          </a:prstGeom>
          <a:noFill/>
          <a:ln w="38100" algn="ctr">
            <a:solidFill>
              <a:srgbClr val="FFC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5620588" y="5783932"/>
            <a:ext cx="1920567" cy="597396"/>
          </a:xfrm>
          <a:prstGeom prst="roundRect">
            <a:avLst/>
          </a:prstGeom>
          <a:noFill/>
          <a:ln w="38100" algn="ctr">
            <a:solidFill>
              <a:srgbClr val="FFC000">
                <a:alpha val="50195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>
              <a:solidFill>
                <a:schemeClr val="tx1"/>
              </a:solidFill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9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초급</a:t>
            </a:r>
            <a:r>
              <a:rPr lang="en-US" altLang="ko-KR" dirty="0"/>
              <a:t>/</a:t>
            </a:r>
            <a:r>
              <a:rPr lang="ko-KR" altLang="en-US" dirty="0"/>
              <a:t>중급</a:t>
            </a:r>
            <a:r>
              <a:rPr lang="en-US" altLang="ko-KR" dirty="0"/>
              <a:t>/</a:t>
            </a:r>
            <a:r>
              <a:rPr lang="ko-KR" altLang="en-US" dirty="0"/>
              <a:t>고급 프로그래머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371600"/>
            <a:ext cx="8640960" cy="4953000"/>
          </a:xfrm>
        </p:spPr>
        <p:txBody>
          <a:bodyPr/>
          <a:lstStyle/>
          <a:p>
            <a:r>
              <a:rPr lang="ko-KR" altLang="en-US" dirty="0"/>
              <a:t>초급 프로그래머</a:t>
            </a:r>
            <a:r>
              <a:rPr lang="en-US" altLang="ko-KR" dirty="0"/>
              <a:t>(</a:t>
            </a:r>
            <a:r>
              <a:rPr lang="ko-KR" altLang="en-US" dirty="0"/>
              <a:t>학습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프로그래밍 언어 문법을 확실히 이해한다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시간만 있으면 어떤 문제든 프로그래밍한다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중급 프로그래머</a:t>
            </a:r>
            <a:r>
              <a:rPr lang="en-US" altLang="ko-KR" dirty="0"/>
              <a:t>(</a:t>
            </a:r>
            <a:r>
              <a:rPr lang="ko-KR" altLang="en-US" dirty="0"/>
              <a:t>개인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나만의 유용한 </a:t>
            </a:r>
            <a:r>
              <a:rPr lang="en-US" altLang="ko-KR" dirty="0"/>
              <a:t>Framework</a:t>
            </a:r>
            <a:r>
              <a:rPr lang="ko-KR" altLang="en-US" dirty="0"/>
              <a:t>을 가지고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일을 할수록 </a:t>
            </a:r>
            <a:r>
              <a:rPr lang="en-US" altLang="ko-KR" dirty="0"/>
              <a:t>Code </a:t>
            </a:r>
            <a:r>
              <a:rPr lang="ko-KR" altLang="en-US" dirty="0"/>
              <a:t>포트폴리오가 계속 쌓인다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고급 프로그래머</a:t>
            </a:r>
            <a:r>
              <a:rPr lang="en-US" altLang="ko-KR" dirty="0"/>
              <a:t>(</a:t>
            </a:r>
            <a:r>
              <a:rPr lang="ko-KR" altLang="en-US" dirty="0"/>
              <a:t>협업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여러 사람에게 </a:t>
            </a:r>
            <a:r>
              <a:rPr lang="en-US" altLang="ko-KR" dirty="0"/>
              <a:t>Code </a:t>
            </a:r>
            <a:r>
              <a:rPr lang="ko-KR" altLang="en-US" dirty="0"/>
              <a:t>업무를 분담시킬 수 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en-US" altLang="ko-KR" dirty="0"/>
              <a:t>Framework</a:t>
            </a:r>
            <a:r>
              <a:rPr lang="ko-KR" altLang="en-US" dirty="0"/>
              <a:t>이 시간</a:t>
            </a:r>
            <a:r>
              <a:rPr lang="en-US" altLang="ko-KR" dirty="0"/>
              <a:t>/</a:t>
            </a:r>
            <a:r>
              <a:rPr lang="ko-KR" altLang="en-US" dirty="0"/>
              <a:t>공간적으로 지속 가능하다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496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좋은 </a:t>
            </a:r>
            <a:r>
              <a:rPr lang="en-US" altLang="ko-KR" dirty="0"/>
              <a:t>SW </a:t>
            </a:r>
            <a:r>
              <a:rPr lang="ko-KR" altLang="en-US" dirty="0"/>
              <a:t>회사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1560" y="1371600"/>
            <a:ext cx="7999040" cy="4953000"/>
          </a:xfrm>
        </p:spPr>
        <p:txBody>
          <a:bodyPr/>
          <a:lstStyle/>
          <a:p>
            <a:r>
              <a:rPr lang="en-US" altLang="ko-KR" dirty="0"/>
              <a:t>Version Control System</a:t>
            </a:r>
          </a:p>
          <a:p>
            <a:pPr lvl="1"/>
            <a:r>
              <a:rPr lang="ko-KR" altLang="en-US" dirty="0"/>
              <a:t>매일 </a:t>
            </a:r>
            <a:r>
              <a:rPr lang="en-US" altLang="ko-KR" dirty="0"/>
              <a:t>SW </a:t>
            </a:r>
            <a:r>
              <a:rPr lang="ko-KR" altLang="en-US" dirty="0"/>
              <a:t>실행 결과를 확인한다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프로그래머의 선의를 믿지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Issue Tracking System</a:t>
            </a:r>
          </a:p>
          <a:p>
            <a:pPr lvl="1"/>
            <a:r>
              <a:rPr lang="en-US" altLang="ko-KR" dirty="0"/>
              <a:t>Issue</a:t>
            </a:r>
            <a:r>
              <a:rPr lang="ko-KR" altLang="en-US" dirty="0"/>
              <a:t>를 모두 공유하고 계속 추적한다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에 대한 권한</a:t>
            </a:r>
            <a:r>
              <a:rPr lang="en-US" altLang="ko-KR" dirty="0"/>
              <a:t>/</a:t>
            </a:r>
            <a:r>
              <a:rPr lang="ko-KR" altLang="en-US" dirty="0"/>
              <a:t>책임이 분명하다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Code Review</a:t>
            </a:r>
          </a:p>
          <a:p>
            <a:pPr lvl="1"/>
            <a:r>
              <a:rPr lang="ko-KR" altLang="en-US" dirty="0"/>
              <a:t>실행 결과가 같아도 보기 어려우면 다시 짠다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pPr lvl="1"/>
            <a:r>
              <a:rPr lang="ko-KR" altLang="en-US" dirty="0"/>
              <a:t>제</a:t>
            </a:r>
            <a:r>
              <a:rPr lang="en-US" altLang="ko-KR" dirty="0"/>
              <a:t>3</a:t>
            </a:r>
            <a:r>
              <a:rPr lang="ko-KR" altLang="en-US" dirty="0"/>
              <a:t>자가 봐서도 알 수 있는 </a:t>
            </a:r>
            <a:r>
              <a:rPr lang="en-US" altLang="ko-KR" dirty="0"/>
              <a:t>Code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97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219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627" name="Group 238"/>
          <p:cNvGrpSpPr>
            <a:grpSpLocks/>
          </p:cNvGrpSpPr>
          <p:nvPr/>
        </p:nvGrpSpPr>
        <p:grpSpPr bwMode="auto">
          <a:xfrm>
            <a:off x="-4763" y="2143125"/>
            <a:ext cx="9148763" cy="4714875"/>
            <a:chOff x="-3" y="1392"/>
            <a:chExt cx="5763" cy="2928"/>
          </a:xfrm>
        </p:grpSpPr>
        <p:sp>
          <p:nvSpPr>
            <p:cNvPr id="7" name="Rectangle 19"/>
            <p:cNvSpPr>
              <a:spLocks noChangeArrowheads="1"/>
            </p:cNvSpPr>
            <p:nvPr/>
          </p:nvSpPr>
          <p:spPr bwMode="gray">
            <a:xfrm>
              <a:off x="5" y="1428"/>
              <a:ext cx="5755" cy="28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dirty="0">
                <a:latin typeface="굴림" pitchFamily="50" charset="-127"/>
                <a:ea typeface="굴림" pitchFamily="50" charset="-127"/>
              </a:endParaRPr>
            </a:p>
          </p:txBody>
        </p:sp>
        <p:grpSp>
          <p:nvGrpSpPr>
            <p:cNvPr id="26631" name="Group 20"/>
            <p:cNvGrpSpPr>
              <a:grpSpLocks/>
            </p:cNvGrpSpPr>
            <p:nvPr/>
          </p:nvGrpSpPr>
          <p:grpSpPr bwMode="auto">
            <a:xfrm>
              <a:off x="116" y="1403"/>
              <a:ext cx="1585" cy="2896"/>
              <a:chOff x="116" y="-3"/>
              <a:chExt cx="1585" cy="2896"/>
            </a:xfrm>
          </p:grpSpPr>
          <p:grpSp>
            <p:nvGrpSpPr>
              <p:cNvPr id="26793" name="Group 21"/>
              <p:cNvGrpSpPr>
                <a:grpSpLocks/>
              </p:cNvGrpSpPr>
              <p:nvPr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26821" name="Line 22"/>
                <p:cNvSpPr>
                  <a:spLocks noChangeShapeType="1"/>
                </p:cNvSpPr>
                <p:nvPr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822" name="Line 23"/>
                <p:cNvSpPr>
                  <a:spLocks noChangeShapeType="1"/>
                </p:cNvSpPr>
                <p:nvPr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823" name="Line 24"/>
                <p:cNvSpPr>
                  <a:spLocks noChangeShapeType="1"/>
                </p:cNvSpPr>
                <p:nvPr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824" name="Line 25"/>
                <p:cNvSpPr>
                  <a:spLocks noChangeShapeType="1"/>
                </p:cNvSpPr>
                <p:nvPr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825" name="Line 26"/>
                <p:cNvSpPr>
                  <a:spLocks noChangeShapeType="1"/>
                </p:cNvSpPr>
                <p:nvPr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826" name="Line 27"/>
                <p:cNvSpPr>
                  <a:spLocks noChangeShapeType="1"/>
                </p:cNvSpPr>
                <p:nvPr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827" name="Oval 28"/>
                <p:cNvSpPr>
                  <a:spLocks noChangeArrowheads="1"/>
                </p:cNvSpPr>
                <p:nvPr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28" name="Oval 29"/>
                <p:cNvSpPr>
                  <a:spLocks noChangeArrowheads="1"/>
                </p:cNvSpPr>
                <p:nvPr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29" name="Oval 30"/>
                <p:cNvSpPr>
                  <a:spLocks noChangeArrowheads="1"/>
                </p:cNvSpPr>
                <p:nvPr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0" name="Oval 31"/>
                <p:cNvSpPr>
                  <a:spLocks noChangeArrowheads="1"/>
                </p:cNvSpPr>
                <p:nvPr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1" name="Oval 32"/>
                <p:cNvSpPr>
                  <a:spLocks noChangeArrowheads="1"/>
                </p:cNvSpPr>
                <p:nvPr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2" name="Oval 33"/>
                <p:cNvSpPr>
                  <a:spLocks noChangeArrowheads="1"/>
                </p:cNvSpPr>
                <p:nvPr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3" name="Oval 34"/>
                <p:cNvSpPr>
                  <a:spLocks noChangeArrowheads="1"/>
                </p:cNvSpPr>
                <p:nvPr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4" name="Oval 35"/>
                <p:cNvSpPr>
                  <a:spLocks noChangeArrowheads="1"/>
                </p:cNvSpPr>
                <p:nvPr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5" name="Oval 36"/>
                <p:cNvSpPr>
                  <a:spLocks noChangeArrowheads="1"/>
                </p:cNvSpPr>
                <p:nvPr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6" name="Oval 37"/>
                <p:cNvSpPr>
                  <a:spLocks noChangeArrowheads="1"/>
                </p:cNvSpPr>
                <p:nvPr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7" name="Oval 38"/>
                <p:cNvSpPr>
                  <a:spLocks noChangeArrowheads="1"/>
                </p:cNvSpPr>
                <p:nvPr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8" name="Oval 39"/>
                <p:cNvSpPr>
                  <a:spLocks noChangeArrowheads="1"/>
                </p:cNvSpPr>
                <p:nvPr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39" name="Oval 40"/>
                <p:cNvSpPr>
                  <a:spLocks noChangeArrowheads="1"/>
                </p:cNvSpPr>
                <p:nvPr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40" name="Oval 41"/>
                <p:cNvSpPr>
                  <a:spLocks noChangeArrowheads="1"/>
                </p:cNvSpPr>
                <p:nvPr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41" name="Oval 42"/>
                <p:cNvSpPr>
                  <a:spLocks noChangeArrowheads="1"/>
                </p:cNvSpPr>
                <p:nvPr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42" name="Oval 43"/>
                <p:cNvSpPr>
                  <a:spLocks noChangeArrowheads="1"/>
                </p:cNvSpPr>
                <p:nvPr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43" name="Oval 44"/>
                <p:cNvSpPr>
                  <a:spLocks noChangeArrowheads="1"/>
                </p:cNvSpPr>
                <p:nvPr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44" name="Oval 45"/>
                <p:cNvSpPr>
                  <a:spLocks noChangeArrowheads="1"/>
                </p:cNvSpPr>
                <p:nvPr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45" name="Oval 46"/>
                <p:cNvSpPr>
                  <a:spLocks noChangeArrowheads="1"/>
                </p:cNvSpPr>
                <p:nvPr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46" name="Oval 47"/>
                <p:cNvSpPr>
                  <a:spLocks noChangeArrowheads="1"/>
                </p:cNvSpPr>
                <p:nvPr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6794" name="Group 48"/>
              <p:cNvGrpSpPr>
                <a:grpSpLocks/>
              </p:cNvGrpSpPr>
              <p:nvPr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26795" name="Line 49"/>
                <p:cNvSpPr>
                  <a:spLocks noChangeShapeType="1"/>
                </p:cNvSpPr>
                <p:nvPr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96" name="Line 50"/>
                <p:cNvSpPr>
                  <a:spLocks noChangeShapeType="1"/>
                </p:cNvSpPr>
                <p:nvPr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97" name="Line 51"/>
                <p:cNvSpPr>
                  <a:spLocks noChangeShapeType="1"/>
                </p:cNvSpPr>
                <p:nvPr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98" name="Line 52"/>
                <p:cNvSpPr>
                  <a:spLocks noChangeShapeType="1"/>
                </p:cNvSpPr>
                <p:nvPr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99" name="Line 53"/>
                <p:cNvSpPr>
                  <a:spLocks noChangeShapeType="1"/>
                </p:cNvSpPr>
                <p:nvPr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800" name="Line 54"/>
                <p:cNvSpPr>
                  <a:spLocks noChangeShapeType="1"/>
                </p:cNvSpPr>
                <p:nvPr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801" name="Oval 55"/>
                <p:cNvSpPr>
                  <a:spLocks noChangeArrowheads="1"/>
                </p:cNvSpPr>
                <p:nvPr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02" name="Oval 56"/>
                <p:cNvSpPr>
                  <a:spLocks noChangeArrowheads="1"/>
                </p:cNvSpPr>
                <p:nvPr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03" name="Oval 57"/>
                <p:cNvSpPr>
                  <a:spLocks noChangeArrowheads="1"/>
                </p:cNvSpPr>
                <p:nvPr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04" name="Oval 58"/>
                <p:cNvSpPr>
                  <a:spLocks noChangeArrowheads="1"/>
                </p:cNvSpPr>
                <p:nvPr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05" name="Oval 59"/>
                <p:cNvSpPr>
                  <a:spLocks noChangeArrowheads="1"/>
                </p:cNvSpPr>
                <p:nvPr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06" name="Oval 60"/>
                <p:cNvSpPr>
                  <a:spLocks noChangeArrowheads="1"/>
                </p:cNvSpPr>
                <p:nvPr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07" name="Oval 61"/>
                <p:cNvSpPr>
                  <a:spLocks noChangeArrowheads="1"/>
                </p:cNvSpPr>
                <p:nvPr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08" name="Oval 62"/>
                <p:cNvSpPr>
                  <a:spLocks noChangeArrowheads="1"/>
                </p:cNvSpPr>
                <p:nvPr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09" name="Oval 63"/>
                <p:cNvSpPr>
                  <a:spLocks noChangeArrowheads="1"/>
                </p:cNvSpPr>
                <p:nvPr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0" name="Oval 64"/>
                <p:cNvSpPr>
                  <a:spLocks noChangeArrowheads="1"/>
                </p:cNvSpPr>
                <p:nvPr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1" name="Oval 65"/>
                <p:cNvSpPr>
                  <a:spLocks noChangeArrowheads="1"/>
                </p:cNvSpPr>
                <p:nvPr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2" name="Oval 66"/>
                <p:cNvSpPr>
                  <a:spLocks noChangeArrowheads="1"/>
                </p:cNvSpPr>
                <p:nvPr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3" name="Oval 67"/>
                <p:cNvSpPr>
                  <a:spLocks noChangeArrowheads="1"/>
                </p:cNvSpPr>
                <p:nvPr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4" name="Oval 68"/>
                <p:cNvSpPr>
                  <a:spLocks noChangeArrowheads="1"/>
                </p:cNvSpPr>
                <p:nvPr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5" name="Oval 69"/>
                <p:cNvSpPr>
                  <a:spLocks noChangeArrowheads="1"/>
                </p:cNvSpPr>
                <p:nvPr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6" name="Oval 70"/>
                <p:cNvSpPr>
                  <a:spLocks noChangeArrowheads="1"/>
                </p:cNvSpPr>
                <p:nvPr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7" name="Oval 71"/>
                <p:cNvSpPr>
                  <a:spLocks noChangeArrowheads="1"/>
                </p:cNvSpPr>
                <p:nvPr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8" name="Oval 72"/>
                <p:cNvSpPr>
                  <a:spLocks noChangeArrowheads="1"/>
                </p:cNvSpPr>
                <p:nvPr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19" name="Oval 73"/>
                <p:cNvSpPr>
                  <a:spLocks noChangeArrowheads="1"/>
                </p:cNvSpPr>
                <p:nvPr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820" name="Oval 74"/>
                <p:cNvSpPr>
                  <a:spLocks noChangeArrowheads="1"/>
                </p:cNvSpPr>
                <p:nvPr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6632" name="Group 75"/>
            <p:cNvGrpSpPr>
              <a:grpSpLocks/>
            </p:cNvGrpSpPr>
            <p:nvPr/>
          </p:nvGrpSpPr>
          <p:grpSpPr bwMode="auto">
            <a:xfrm>
              <a:off x="1791" y="1406"/>
              <a:ext cx="1585" cy="2896"/>
              <a:chOff x="116" y="-3"/>
              <a:chExt cx="1585" cy="2896"/>
            </a:xfrm>
          </p:grpSpPr>
          <p:grpSp>
            <p:nvGrpSpPr>
              <p:cNvPr id="26739" name="Group 76"/>
              <p:cNvGrpSpPr>
                <a:grpSpLocks/>
              </p:cNvGrpSpPr>
              <p:nvPr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26767" name="Line 77"/>
                <p:cNvSpPr>
                  <a:spLocks noChangeShapeType="1"/>
                </p:cNvSpPr>
                <p:nvPr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68" name="Line 78"/>
                <p:cNvSpPr>
                  <a:spLocks noChangeShapeType="1"/>
                </p:cNvSpPr>
                <p:nvPr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69" name="Line 79"/>
                <p:cNvSpPr>
                  <a:spLocks noChangeShapeType="1"/>
                </p:cNvSpPr>
                <p:nvPr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70" name="Line 80"/>
                <p:cNvSpPr>
                  <a:spLocks noChangeShapeType="1"/>
                </p:cNvSpPr>
                <p:nvPr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71" name="Line 81"/>
                <p:cNvSpPr>
                  <a:spLocks noChangeShapeType="1"/>
                </p:cNvSpPr>
                <p:nvPr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72" name="Line 82"/>
                <p:cNvSpPr>
                  <a:spLocks noChangeShapeType="1"/>
                </p:cNvSpPr>
                <p:nvPr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73" name="Oval 83"/>
                <p:cNvSpPr>
                  <a:spLocks noChangeArrowheads="1"/>
                </p:cNvSpPr>
                <p:nvPr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74" name="Oval 84"/>
                <p:cNvSpPr>
                  <a:spLocks noChangeArrowheads="1"/>
                </p:cNvSpPr>
                <p:nvPr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75" name="Oval 85"/>
                <p:cNvSpPr>
                  <a:spLocks noChangeArrowheads="1"/>
                </p:cNvSpPr>
                <p:nvPr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76" name="Oval 86"/>
                <p:cNvSpPr>
                  <a:spLocks noChangeArrowheads="1"/>
                </p:cNvSpPr>
                <p:nvPr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77" name="Oval 87"/>
                <p:cNvSpPr>
                  <a:spLocks noChangeArrowheads="1"/>
                </p:cNvSpPr>
                <p:nvPr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78" name="Oval 88"/>
                <p:cNvSpPr>
                  <a:spLocks noChangeArrowheads="1"/>
                </p:cNvSpPr>
                <p:nvPr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79" name="Oval 89"/>
                <p:cNvSpPr>
                  <a:spLocks noChangeArrowheads="1"/>
                </p:cNvSpPr>
                <p:nvPr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0" name="Oval 90"/>
                <p:cNvSpPr>
                  <a:spLocks noChangeArrowheads="1"/>
                </p:cNvSpPr>
                <p:nvPr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1" name="Oval 91"/>
                <p:cNvSpPr>
                  <a:spLocks noChangeArrowheads="1"/>
                </p:cNvSpPr>
                <p:nvPr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2" name="Oval 92"/>
                <p:cNvSpPr>
                  <a:spLocks noChangeArrowheads="1"/>
                </p:cNvSpPr>
                <p:nvPr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3" name="Oval 93"/>
                <p:cNvSpPr>
                  <a:spLocks noChangeArrowheads="1"/>
                </p:cNvSpPr>
                <p:nvPr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4" name="Oval 94"/>
                <p:cNvSpPr>
                  <a:spLocks noChangeArrowheads="1"/>
                </p:cNvSpPr>
                <p:nvPr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5" name="Oval 95"/>
                <p:cNvSpPr>
                  <a:spLocks noChangeArrowheads="1"/>
                </p:cNvSpPr>
                <p:nvPr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6" name="Oval 96"/>
                <p:cNvSpPr>
                  <a:spLocks noChangeArrowheads="1"/>
                </p:cNvSpPr>
                <p:nvPr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7" name="Oval 97"/>
                <p:cNvSpPr>
                  <a:spLocks noChangeArrowheads="1"/>
                </p:cNvSpPr>
                <p:nvPr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8" name="Oval 98"/>
                <p:cNvSpPr>
                  <a:spLocks noChangeArrowheads="1"/>
                </p:cNvSpPr>
                <p:nvPr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89" name="Oval 99"/>
                <p:cNvSpPr>
                  <a:spLocks noChangeArrowheads="1"/>
                </p:cNvSpPr>
                <p:nvPr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90" name="Oval 100"/>
                <p:cNvSpPr>
                  <a:spLocks noChangeArrowheads="1"/>
                </p:cNvSpPr>
                <p:nvPr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91" name="Oval 101"/>
                <p:cNvSpPr>
                  <a:spLocks noChangeArrowheads="1"/>
                </p:cNvSpPr>
                <p:nvPr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92" name="Oval 102"/>
                <p:cNvSpPr>
                  <a:spLocks noChangeArrowheads="1"/>
                </p:cNvSpPr>
                <p:nvPr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6740" name="Group 103"/>
              <p:cNvGrpSpPr>
                <a:grpSpLocks/>
              </p:cNvGrpSpPr>
              <p:nvPr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26741" name="Line 104"/>
                <p:cNvSpPr>
                  <a:spLocks noChangeShapeType="1"/>
                </p:cNvSpPr>
                <p:nvPr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42" name="Line 105"/>
                <p:cNvSpPr>
                  <a:spLocks noChangeShapeType="1"/>
                </p:cNvSpPr>
                <p:nvPr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43" name="Line 106"/>
                <p:cNvSpPr>
                  <a:spLocks noChangeShapeType="1"/>
                </p:cNvSpPr>
                <p:nvPr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44" name="Line 107"/>
                <p:cNvSpPr>
                  <a:spLocks noChangeShapeType="1"/>
                </p:cNvSpPr>
                <p:nvPr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45" name="Line 108"/>
                <p:cNvSpPr>
                  <a:spLocks noChangeShapeType="1"/>
                </p:cNvSpPr>
                <p:nvPr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46" name="Line 109"/>
                <p:cNvSpPr>
                  <a:spLocks noChangeShapeType="1"/>
                </p:cNvSpPr>
                <p:nvPr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47" name="Oval 110"/>
                <p:cNvSpPr>
                  <a:spLocks noChangeArrowheads="1"/>
                </p:cNvSpPr>
                <p:nvPr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48" name="Oval 111"/>
                <p:cNvSpPr>
                  <a:spLocks noChangeArrowheads="1"/>
                </p:cNvSpPr>
                <p:nvPr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49" name="Oval 112"/>
                <p:cNvSpPr>
                  <a:spLocks noChangeArrowheads="1"/>
                </p:cNvSpPr>
                <p:nvPr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0" name="Oval 113"/>
                <p:cNvSpPr>
                  <a:spLocks noChangeArrowheads="1"/>
                </p:cNvSpPr>
                <p:nvPr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1" name="Oval 114"/>
                <p:cNvSpPr>
                  <a:spLocks noChangeArrowheads="1"/>
                </p:cNvSpPr>
                <p:nvPr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2" name="Oval 115"/>
                <p:cNvSpPr>
                  <a:spLocks noChangeArrowheads="1"/>
                </p:cNvSpPr>
                <p:nvPr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3" name="Oval 116"/>
                <p:cNvSpPr>
                  <a:spLocks noChangeArrowheads="1"/>
                </p:cNvSpPr>
                <p:nvPr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4" name="Oval 117"/>
                <p:cNvSpPr>
                  <a:spLocks noChangeArrowheads="1"/>
                </p:cNvSpPr>
                <p:nvPr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5" name="Oval 118"/>
                <p:cNvSpPr>
                  <a:spLocks noChangeArrowheads="1"/>
                </p:cNvSpPr>
                <p:nvPr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6" name="Oval 119"/>
                <p:cNvSpPr>
                  <a:spLocks noChangeArrowheads="1"/>
                </p:cNvSpPr>
                <p:nvPr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7" name="Oval 120"/>
                <p:cNvSpPr>
                  <a:spLocks noChangeArrowheads="1"/>
                </p:cNvSpPr>
                <p:nvPr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8" name="Oval 121"/>
                <p:cNvSpPr>
                  <a:spLocks noChangeArrowheads="1"/>
                </p:cNvSpPr>
                <p:nvPr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59" name="Oval 122"/>
                <p:cNvSpPr>
                  <a:spLocks noChangeArrowheads="1"/>
                </p:cNvSpPr>
                <p:nvPr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60" name="Oval 123"/>
                <p:cNvSpPr>
                  <a:spLocks noChangeArrowheads="1"/>
                </p:cNvSpPr>
                <p:nvPr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61" name="Oval 124"/>
                <p:cNvSpPr>
                  <a:spLocks noChangeArrowheads="1"/>
                </p:cNvSpPr>
                <p:nvPr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62" name="Oval 125"/>
                <p:cNvSpPr>
                  <a:spLocks noChangeArrowheads="1"/>
                </p:cNvSpPr>
                <p:nvPr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63" name="Oval 126"/>
                <p:cNvSpPr>
                  <a:spLocks noChangeArrowheads="1"/>
                </p:cNvSpPr>
                <p:nvPr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64" name="Oval 127"/>
                <p:cNvSpPr>
                  <a:spLocks noChangeArrowheads="1"/>
                </p:cNvSpPr>
                <p:nvPr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65" name="Oval 128"/>
                <p:cNvSpPr>
                  <a:spLocks noChangeArrowheads="1"/>
                </p:cNvSpPr>
                <p:nvPr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66" name="Oval 129"/>
                <p:cNvSpPr>
                  <a:spLocks noChangeArrowheads="1"/>
                </p:cNvSpPr>
                <p:nvPr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grpSp>
          <p:nvGrpSpPr>
            <p:cNvPr id="26633" name="Group 130"/>
            <p:cNvGrpSpPr>
              <a:grpSpLocks/>
            </p:cNvGrpSpPr>
            <p:nvPr/>
          </p:nvGrpSpPr>
          <p:grpSpPr bwMode="auto">
            <a:xfrm>
              <a:off x="3470" y="1406"/>
              <a:ext cx="1585" cy="2896"/>
              <a:chOff x="116" y="-3"/>
              <a:chExt cx="1585" cy="2896"/>
            </a:xfrm>
          </p:grpSpPr>
          <p:grpSp>
            <p:nvGrpSpPr>
              <p:cNvPr id="26685" name="Group 131"/>
              <p:cNvGrpSpPr>
                <a:grpSpLocks/>
              </p:cNvGrpSpPr>
              <p:nvPr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26713" name="Line 132"/>
                <p:cNvSpPr>
                  <a:spLocks noChangeShapeType="1"/>
                </p:cNvSpPr>
                <p:nvPr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14" name="Line 133"/>
                <p:cNvSpPr>
                  <a:spLocks noChangeShapeType="1"/>
                </p:cNvSpPr>
                <p:nvPr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15" name="Line 134"/>
                <p:cNvSpPr>
                  <a:spLocks noChangeShapeType="1"/>
                </p:cNvSpPr>
                <p:nvPr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16" name="Line 135"/>
                <p:cNvSpPr>
                  <a:spLocks noChangeShapeType="1"/>
                </p:cNvSpPr>
                <p:nvPr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17" name="Line 136"/>
                <p:cNvSpPr>
                  <a:spLocks noChangeShapeType="1"/>
                </p:cNvSpPr>
                <p:nvPr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18" name="Line 137"/>
                <p:cNvSpPr>
                  <a:spLocks noChangeShapeType="1"/>
                </p:cNvSpPr>
                <p:nvPr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719" name="Oval 138"/>
                <p:cNvSpPr>
                  <a:spLocks noChangeArrowheads="1"/>
                </p:cNvSpPr>
                <p:nvPr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0" name="Oval 139"/>
                <p:cNvSpPr>
                  <a:spLocks noChangeArrowheads="1"/>
                </p:cNvSpPr>
                <p:nvPr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1" name="Oval 140"/>
                <p:cNvSpPr>
                  <a:spLocks noChangeArrowheads="1"/>
                </p:cNvSpPr>
                <p:nvPr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2" name="Oval 141"/>
                <p:cNvSpPr>
                  <a:spLocks noChangeArrowheads="1"/>
                </p:cNvSpPr>
                <p:nvPr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3" name="Oval 142"/>
                <p:cNvSpPr>
                  <a:spLocks noChangeArrowheads="1"/>
                </p:cNvSpPr>
                <p:nvPr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4" name="Oval 143"/>
                <p:cNvSpPr>
                  <a:spLocks noChangeArrowheads="1"/>
                </p:cNvSpPr>
                <p:nvPr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5" name="Oval 144"/>
                <p:cNvSpPr>
                  <a:spLocks noChangeArrowheads="1"/>
                </p:cNvSpPr>
                <p:nvPr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6" name="Oval 145"/>
                <p:cNvSpPr>
                  <a:spLocks noChangeArrowheads="1"/>
                </p:cNvSpPr>
                <p:nvPr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7" name="Oval 146"/>
                <p:cNvSpPr>
                  <a:spLocks noChangeArrowheads="1"/>
                </p:cNvSpPr>
                <p:nvPr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8" name="Oval 147"/>
                <p:cNvSpPr>
                  <a:spLocks noChangeArrowheads="1"/>
                </p:cNvSpPr>
                <p:nvPr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29" name="Oval 148"/>
                <p:cNvSpPr>
                  <a:spLocks noChangeArrowheads="1"/>
                </p:cNvSpPr>
                <p:nvPr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30" name="Oval 149"/>
                <p:cNvSpPr>
                  <a:spLocks noChangeArrowheads="1"/>
                </p:cNvSpPr>
                <p:nvPr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31" name="Oval 150"/>
                <p:cNvSpPr>
                  <a:spLocks noChangeArrowheads="1"/>
                </p:cNvSpPr>
                <p:nvPr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32" name="Oval 151"/>
                <p:cNvSpPr>
                  <a:spLocks noChangeArrowheads="1"/>
                </p:cNvSpPr>
                <p:nvPr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33" name="Oval 152"/>
                <p:cNvSpPr>
                  <a:spLocks noChangeArrowheads="1"/>
                </p:cNvSpPr>
                <p:nvPr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34" name="Oval 153"/>
                <p:cNvSpPr>
                  <a:spLocks noChangeArrowheads="1"/>
                </p:cNvSpPr>
                <p:nvPr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35" name="Oval 154"/>
                <p:cNvSpPr>
                  <a:spLocks noChangeArrowheads="1"/>
                </p:cNvSpPr>
                <p:nvPr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36" name="Oval 155"/>
                <p:cNvSpPr>
                  <a:spLocks noChangeArrowheads="1"/>
                </p:cNvSpPr>
                <p:nvPr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37" name="Oval 156"/>
                <p:cNvSpPr>
                  <a:spLocks noChangeArrowheads="1"/>
                </p:cNvSpPr>
                <p:nvPr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38" name="Oval 157"/>
                <p:cNvSpPr>
                  <a:spLocks noChangeArrowheads="1"/>
                </p:cNvSpPr>
                <p:nvPr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6686" name="Group 158"/>
              <p:cNvGrpSpPr>
                <a:grpSpLocks/>
              </p:cNvGrpSpPr>
              <p:nvPr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26687" name="Line 159"/>
                <p:cNvSpPr>
                  <a:spLocks noChangeShapeType="1"/>
                </p:cNvSpPr>
                <p:nvPr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88" name="Line 160"/>
                <p:cNvSpPr>
                  <a:spLocks noChangeShapeType="1"/>
                </p:cNvSpPr>
                <p:nvPr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89" name="Line 161"/>
                <p:cNvSpPr>
                  <a:spLocks noChangeShapeType="1"/>
                </p:cNvSpPr>
                <p:nvPr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90" name="Line 162"/>
                <p:cNvSpPr>
                  <a:spLocks noChangeShapeType="1"/>
                </p:cNvSpPr>
                <p:nvPr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91" name="Line 163"/>
                <p:cNvSpPr>
                  <a:spLocks noChangeShapeType="1"/>
                </p:cNvSpPr>
                <p:nvPr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92" name="Line 164"/>
                <p:cNvSpPr>
                  <a:spLocks noChangeShapeType="1"/>
                </p:cNvSpPr>
                <p:nvPr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93" name="Oval 165"/>
                <p:cNvSpPr>
                  <a:spLocks noChangeArrowheads="1"/>
                </p:cNvSpPr>
                <p:nvPr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94" name="Oval 166"/>
                <p:cNvSpPr>
                  <a:spLocks noChangeArrowheads="1"/>
                </p:cNvSpPr>
                <p:nvPr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95" name="Oval 167"/>
                <p:cNvSpPr>
                  <a:spLocks noChangeArrowheads="1"/>
                </p:cNvSpPr>
                <p:nvPr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96" name="Oval 168"/>
                <p:cNvSpPr>
                  <a:spLocks noChangeArrowheads="1"/>
                </p:cNvSpPr>
                <p:nvPr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97" name="Oval 169"/>
                <p:cNvSpPr>
                  <a:spLocks noChangeArrowheads="1"/>
                </p:cNvSpPr>
                <p:nvPr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98" name="Oval 170"/>
                <p:cNvSpPr>
                  <a:spLocks noChangeArrowheads="1"/>
                </p:cNvSpPr>
                <p:nvPr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699" name="Oval 171"/>
                <p:cNvSpPr>
                  <a:spLocks noChangeArrowheads="1"/>
                </p:cNvSpPr>
                <p:nvPr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0" name="Oval 172"/>
                <p:cNvSpPr>
                  <a:spLocks noChangeArrowheads="1"/>
                </p:cNvSpPr>
                <p:nvPr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1" name="Oval 173"/>
                <p:cNvSpPr>
                  <a:spLocks noChangeArrowheads="1"/>
                </p:cNvSpPr>
                <p:nvPr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2" name="Oval 174"/>
                <p:cNvSpPr>
                  <a:spLocks noChangeArrowheads="1"/>
                </p:cNvSpPr>
                <p:nvPr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3" name="Oval 175"/>
                <p:cNvSpPr>
                  <a:spLocks noChangeArrowheads="1"/>
                </p:cNvSpPr>
                <p:nvPr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4" name="Oval 176"/>
                <p:cNvSpPr>
                  <a:spLocks noChangeArrowheads="1"/>
                </p:cNvSpPr>
                <p:nvPr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5" name="Oval 177"/>
                <p:cNvSpPr>
                  <a:spLocks noChangeArrowheads="1"/>
                </p:cNvSpPr>
                <p:nvPr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6" name="Oval 178"/>
                <p:cNvSpPr>
                  <a:spLocks noChangeArrowheads="1"/>
                </p:cNvSpPr>
                <p:nvPr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7" name="Oval 179"/>
                <p:cNvSpPr>
                  <a:spLocks noChangeArrowheads="1"/>
                </p:cNvSpPr>
                <p:nvPr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8" name="Oval 180"/>
                <p:cNvSpPr>
                  <a:spLocks noChangeArrowheads="1"/>
                </p:cNvSpPr>
                <p:nvPr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09" name="Oval 181"/>
                <p:cNvSpPr>
                  <a:spLocks noChangeArrowheads="1"/>
                </p:cNvSpPr>
                <p:nvPr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10" name="Oval 182"/>
                <p:cNvSpPr>
                  <a:spLocks noChangeArrowheads="1"/>
                </p:cNvSpPr>
                <p:nvPr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11" name="Oval 183"/>
                <p:cNvSpPr>
                  <a:spLocks noChangeArrowheads="1"/>
                </p:cNvSpPr>
                <p:nvPr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6712" name="Oval 184"/>
                <p:cNvSpPr>
                  <a:spLocks noChangeArrowheads="1"/>
                </p:cNvSpPr>
                <p:nvPr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26634" name="Line 185"/>
            <p:cNvSpPr>
              <a:spLocks noChangeShapeType="1"/>
            </p:cNvSpPr>
            <p:nvPr/>
          </p:nvSpPr>
          <p:spPr bwMode="gray">
            <a:xfrm>
              <a:off x="5173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635" name="Line 186"/>
            <p:cNvSpPr>
              <a:spLocks noChangeShapeType="1"/>
            </p:cNvSpPr>
            <p:nvPr/>
          </p:nvSpPr>
          <p:spPr bwMode="gray">
            <a:xfrm>
              <a:off x="5324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636" name="Line 187"/>
            <p:cNvSpPr>
              <a:spLocks noChangeShapeType="1"/>
            </p:cNvSpPr>
            <p:nvPr/>
          </p:nvSpPr>
          <p:spPr bwMode="gray">
            <a:xfrm>
              <a:off x="5460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637" name="Line 188"/>
            <p:cNvSpPr>
              <a:spLocks noChangeShapeType="1"/>
            </p:cNvSpPr>
            <p:nvPr/>
          </p:nvSpPr>
          <p:spPr bwMode="gray">
            <a:xfrm>
              <a:off x="5596" y="1416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6638" name="Line 189"/>
            <p:cNvSpPr>
              <a:spLocks noChangeShapeType="1"/>
            </p:cNvSpPr>
            <p:nvPr/>
          </p:nvSpPr>
          <p:spPr bwMode="gray">
            <a:xfrm>
              <a:off x="5732" y="1416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ko-KR" altLang="en-US" dirty="0"/>
            </a:p>
          </p:txBody>
        </p:sp>
        <p:grpSp>
          <p:nvGrpSpPr>
            <p:cNvPr id="26639" name="Group 190"/>
            <p:cNvGrpSpPr>
              <a:grpSpLocks/>
            </p:cNvGrpSpPr>
            <p:nvPr/>
          </p:nvGrpSpPr>
          <p:grpSpPr bwMode="auto">
            <a:xfrm>
              <a:off x="-3" y="1465"/>
              <a:ext cx="5763" cy="2778"/>
              <a:chOff x="-3" y="1510"/>
              <a:chExt cx="5763" cy="2778"/>
            </a:xfrm>
          </p:grpSpPr>
          <p:grpSp>
            <p:nvGrpSpPr>
              <p:cNvPr id="26641" name="Group 191"/>
              <p:cNvGrpSpPr>
                <a:grpSpLocks/>
              </p:cNvGrpSpPr>
              <p:nvPr/>
            </p:nvGrpSpPr>
            <p:grpSpPr bwMode="auto">
              <a:xfrm>
                <a:off x="-1" y="1525"/>
                <a:ext cx="5758" cy="272"/>
                <a:chOff x="5" y="119"/>
                <a:chExt cx="5763" cy="272"/>
              </a:xfrm>
            </p:grpSpPr>
            <p:sp>
              <p:nvSpPr>
                <p:cNvPr id="26682" name="Line 192"/>
                <p:cNvSpPr>
                  <a:spLocks noChangeShapeType="1"/>
                </p:cNvSpPr>
                <p:nvPr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83" name="Line 193"/>
                <p:cNvSpPr>
                  <a:spLocks noChangeShapeType="1"/>
                </p:cNvSpPr>
                <p:nvPr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84" name="Line 194"/>
                <p:cNvSpPr>
                  <a:spLocks noChangeShapeType="1"/>
                </p:cNvSpPr>
                <p:nvPr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26642" name="Group 195"/>
              <p:cNvGrpSpPr>
                <a:grpSpLocks/>
              </p:cNvGrpSpPr>
              <p:nvPr/>
            </p:nvGrpSpPr>
            <p:grpSpPr bwMode="auto">
              <a:xfrm>
                <a:off x="2" y="1933"/>
                <a:ext cx="5758" cy="272"/>
                <a:chOff x="5" y="119"/>
                <a:chExt cx="5763" cy="272"/>
              </a:xfrm>
            </p:grpSpPr>
            <p:sp>
              <p:nvSpPr>
                <p:cNvPr id="26679" name="Line 196"/>
                <p:cNvSpPr>
                  <a:spLocks noChangeShapeType="1"/>
                </p:cNvSpPr>
                <p:nvPr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80" name="Line 197"/>
                <p:cNvSpPr>
                  <a:spLocks noChangeShapeType="1"/>
                </p:cNvSpPr>
                <p:nvPr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81" name="Line 198"/>
                <p:cNvSpPr>
                  <a:spLocks noChangeShapeType="1"/>
                </p:cNvSpPr>
                <p:nvPr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26643" name="Group 199"/>
              <p:cNvGrpSpPr>
                <a:grpSpLocks/>
              </p:cNvGrpSpPr>
              <p:nvPr/>
            </p:nvGrpSpPr>
            <p:grpSpPr bwMode="auto">
              <a:xfrm>
                <a:off x="-2" y="2352"/>
                <a:ext cx="5752" cy="272"/>
                <a:chOff x="5" y="119"/>
                <a:chExt cx="5763" cy="272"/>
              </a:xfrm>
            </p:grpSpPr>
            <p:sp>
              <p:nvSpPr>
                <p:cNvPr id="26676" name="Line 200"/>
                <p:cNvSpPr>
                  <a:spLocks noChangeShapeType="1"/>
                </p:cNvSpPr>
                <p:nvPr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77" name="Line 201"/>
                <p:cNvSpPr>
                  <a:spLocks noChangeShapeType="1"/>
                </p:cNvSpPr>
                <p:nvPr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78" name="Line 202"/>
                <p:cNvSpPr>
                  <a:spLocks noChangeShapeType="1"/>
                </p:cNvSpPr>
                <p:nvPr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26644" name="Group 203"/>
              <p:cNvGrpSpPr>
                <a:grpSpLocks/>
              </p:cNvGrpSpPr>
              <p:nvPr/>
            </p:nvGrpSpPr>
            <p:grpSpPr bwMode="auto">
              <a:xfrm>
                <a:off x="-2" y="2750"/>
                <a:ext cx="5759" cy="272"/>
                <a:chOff x="5" y="119"/>
                <a:chExt cx="5763" cy="272"/>
              </a:xfrm>
            </p:grpSpPr>
            <p:sp>
              <p:nvSpPr>
                <p:cNvPr id="26673" name="Line 204"/>
                <p:cNvSpPr>
                  <a:spLocks noChangeShapeType="1"/>
                </p:cNvSpPr>
                <p:nvPr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74" name="Line 205"/>
                <p:cNvSpPr>
                  <a:spLocks noChangeShapeType="1"/>
                </p:cNvSpPr>
                <p:nvPr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75" name="Line 206"/>
                <p:cNvSpPr>
                  <a:spLocks noChangeShapeType="1"/>
                </p:cNvSpPr>
                <p:nvPr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26645" name="Group 207"/>
              <p:cNvGrpSpPr>
                <a:grpSpLocks/>
              </p:cNvGrpSpPr>
              <p:nvPr/>
            </p:nvGrpSpPr>
            <p:grpSpPr bwMode="auto">
              <a:xfrm>
                <a:off x="1" y="3158"/>
                <a:ext cx="5759" cy="272"/>
                <a:chOff x="5" y="119"/>
                <a:chExt cx="5763" cy="272"/>
              </a:xfrm>
            </p:grpSpPr>
            <p:sp>
              <p:nvSpPr>
                <p:cNvPr id="26670" name="Line 208"/>
                <p:cNvSpPr>
                  <a:spLocks noChangeShapeType="1"/>
                </p:cNvSpPr>
                <p:nvPr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71" name="Line 209"/>
                <p:cNvSpPr>
                  <a:spLocks noChangeShapeType="1"/>
                </p:cNvSpPr>
                <p:nvPr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72" name="Line 210"/>
                <p:cNvSpPr>
                  <a:spLocks noChangeShapeType="1"/>
                </p:cNvSpPr>
                <p:nvPr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26646" name="Group 211"/>
              <p:cNvGrpSpPr>
                <a:grpSpLocks/>
              </p:cNvGrpSpPr>
              <p:nvPr/>
            </p:nvGrpSpPr>
            <p:grpSpPr bwMode="auto">
              <a:xfrm>
                <a:off x="-3" y="3576"/>
                <a:ext cx="5753" cy="272"/>
                <a:chOff x="5" y="119"/>
                <a:chExt cx="5763" cy="272"/>
              </a:xfrm>
            </p:grpSpPr>
            <p:sp>
              <p:nvSpPr>
                <p:cNvPr id="26667" name="Line 212"/>
                <p:cNvSpPr>
                  <a:spLocks noChangeShapeType="1"/>
                </p:cNvSpPr>
                <p:nvPr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68" name="Line 213"/>
                <p:cNvSpPr>
                  <a:spLocks noChangeShapeType="1"/>
                </p:cNvSpPr>
                <p:nvPr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69" name="Line 214"/>
                <p:cNvSpPr>
                  <a:spLocks noChangeShapeType="1"/>
                </p:cNvSpPr>
                <p:nvPr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26647" name="Group 215"/>
              <p:cNvGrpSpPr>
                <a:grpSpLocks/>
              </p:cNvGrpSpPr>
              <p:nvPr/>
            </p:nvGrpSpPr>
            <p:grpSpPr bwMode="auto">
              <a:xfrm>
                <a:off x="-3" y="3999"/>
                <a:ext cx="5757" cy="272"/>
                <a:chOff x="5" y="119"/>
                <a:chExt cx="5763" cy="272"/>
              </a:xfrm>
            </p:grpSpPr>
            <p:sp>
              <p:nvSpPr>
                <p:cNvPr id="26664" name="Line 216"/>
                <p:cNvSpPr>
                  <a:spLocks noChangeShapeType="1"/>
                </p:cNvSpPr>
                <p:nvPr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65" name="Line 217"/>
                <p:cNvSpPr>
                  <a:spLocks noChangeShapeType="1"/>
                </p:cNvSpPr>
                <p:nvPr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  <p:sp>
              <p:nvSpPr>
                <p:cNvPr id="26666" name="Line 218"/>
                <p:cNvSpPr>
                  <a:spLocks noChangeShapeType="1"/>
                </p:cNvSpPr>
                <p:nvPr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ko-KR" altLang="en-US" dirty="0"/>
                </a:p>
              </p:txBody>
            </p:sp>
          </p:grpSp>
          <p:sp>
            <p:nvSpPr>
              <p:cNvPr id="26648" name="Oval 219"/>
              <p:cNvSpPr>
                <a:spLocks noChangeArrowheads="1"/>
              </p:cNvSpPr>
              <p:nvPr/>
            </p:nvSpPr>
            <p:spPr bwMode="gray">
              <a:xfrm>
                <a:off x="5151" y="177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49" name="Oval 220"/>
              <p:cNvSpPr>
                <a:spLocks noChangeArrowheads="1"/>
              </p:cNvSpPr>
              <p:nvPr/>
            </p:nvSpPr>
            <p:spPr bwMode="gray">
              <a:xfrm>
                <a:off x="5149" y="2186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0" name="Oval 221"/>
              <p:cNvSpPr>
                <a:spLocks noChangeArrowheads="1"/>
              </p:cNvSpPr>
              <p:nvPr/>
            </p:nvSpPr>
            <p:spPr bwMode="gray">
              <a:xfrm>
                <a:off x="5439" y="151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1" name="Oval 222"/>
              <p:cNvSpPr>
                <a:spLocks noChangeArrowheads="1"/>
              </p:cNvSpPr>
              <p:nvPr/>
            </p:nvSpPr>
            <p:spPr bwMode="gray">
              <a:xfrm>
                <a:off x="5439" y="218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2" name="Oval 223"/>
              <p:cNvSpPr>
                <a:spLocks noChangeArrowheads="1"/>
              </p:cNvSpPr>
              <p:nvPr/>
            </p:nvSpPr>
            <p:spPr bwMode="gray">
              <a:xfrm>
                <a:off x="5709" y="191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3" name="Oval 224"/>
              <p:cNvSpPr>
                <a:spLocks noChangeArrowheads="1"/>
              </p:cNvSpPr>
              <p:nvPr/>
            </p:nvSpPr>
            <p:spPr bwMode="gray">
              <a:xfrm>
                <a:off x="5709" y="260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4" name="Oval 225"/>
              <p:cNvSpPr>
                <a:spLocks noChangeArrowheads="1"/>
              </p:cNvSpPr>
              <p:nvPr/>
            </p:nvSpPr>
            <p:spPr bwMode="gray">
              <a:xfrm>
                <a:off x="5151" y="2474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5" name="Oval 226"/>
              <p:cNvSpPr>
                <a:spLocks noChangeArrowheads="1"/>
              </p:cNvSpPr>
              <p:nvPr/>
            </p:nvSpPr>
            <p:spPr bwMode="gray">
              <a:xfrm>
                <a:off x="5149" y="2863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6" name="Oval 227"/>
              <p:cNvSpPr>
                <a:spLocks noChangeArrowheads="1"/>
              </p:cNvSpPr>
              <p:nvPr/>
            </p:nvSpPr>
            <p:spPr bwMode="gray">
              <a:xfrm>
                <a:off x="5154" y="314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7" name="Oval 228"/>
              <p:cNvSpPr>
                <a:spLocks noChangeArrowheads="1"/>
              </p:cNvSpPr>
              <p:nvPr/>
            </p:nvSpPr>
            <p:spPr bwMode="gray">
              <a:xfrm>
                <a:off x="5437" y="287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8" name="Oval 229"/>
              <p:cNvSpPr>
                <a:spLocks noChangeArrowheads="1"/>
              </p:cNvSpPr>
              <p:nvPr/>
            </p:nvSpPr>
            <p:spPr bwMode="gray">
              <a:xfrm>
                <a:off x="5147" y="3557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59" name="Oval 230"/>
              <p:cNvSpPr>
                <a:spLocks noChangeArrowheads="1"/>
              </p:cNvSpPr>
              <p:nvPr/>
            </p:nvSpPr>
            <p:spPr bwMode="gray">
              <a:xfrm>
                <a:off x="5145" y="382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60" name="Oval 231"/>
              <p:cNvSpPr>
                <a:spLocks noChangeArrowheads="1"/>
              </p:cNvSpPr>
              <p:nvPr/>
            </p:nvSpPr>
            <p:spPr bwMode="gray">
              <a:xfrm>
                <a:off x="5711" y="3277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61" name="Oval 232"/>
              <p:cNvSpPr>
                <a:spLocks noChangeArrowheads="1"/>
              </p:cNvSpPr>
              <p:nvPr/>
            </p:nvSpPr>
            <p:spPr bwMode="gray">
              <a:xfrm>
                <a:off x="5435" y="355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62" name="Oval 233"/>
              <p:cNvSpPr>
                <a:spLocks noChangeArrowheads="1"/>
              </p:cNvSpPr>
              <p:nvPr/>
            </p:nvSpPr>
            <p:spPr bwMode="gray">
              <a:xfrm>
                <a:off x="5433" y="4244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663" name="Oval 234"/>
              <p:cNvSpPr>
                <a:spLocks noChangeArrowheads="1"/>
              </p:cNvSpPr>
              <p:nvPr/>
            </p:nvSpPr>
            <p:spPr bwMode="gray">
              <a:xfrm>
                <a:off x="5701" y="398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7" name="Rectangle 235"/>
            <p:cNvSpPr>
              <a:spLocks noChangeArrowheads="1"/>
            </p:cNvSpPr>
            <p:nvPr/>
          </p:nvSpPr>
          <p:spPr bwMode="gray">
            <a:xfrm>
              <a:off x="0" y="1392"/>
              <a:ext cx="5760" cy="2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ko-KR" altLang="en-US" dirty="0"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26628" name="Oval 236" descr="06_original_w"/>
          <p:cNvSpPr>
            <a:spLocks noChangeArrowheads="1"/>
          </p:cNvSpPr>
          <p:nvPr/>
        </p:nvSpPr>
        <p:spPr bwMode="gray">
          <a:xfrm>
            <a:off x="323850" y="1484313"/>
            <a:ext cx="1800225" cy="1873250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762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ko-KR" altLang="en-US" dirty="0"/>
          </a:p>
        </p:txBody>
      </p:sp>
      <p:sp>
        <p:nvSpPr>
          <p:cNvPr id="26629" name="WordArt 3"/>
          <p:cNvSpPr>
            <a:spLocks noChangeArrowheads="1" noChangeShapeType="1" noTextEdit="1"/>
          </p:cNvSpPr>
          <p:nvPr/>
        </p:nvSpPr>
        <p:spPr bwMode="gray">
          <a:xfrm>
            <a:off x="1905000" y="4071938"/>
            <a:ext cx="5715000" cy="85725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5400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2F85F7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C0C0C0">
                      <a:alpha val="50000"/>
                    </a:srgbClr>
                  </a:outerShdw>
                </a:effectLst>
                <a:latin typeface="Verdana"/>
              </a:rPr>
              <a:t>Thank You !</a:t>
            </a:r>
            <a:endParaRPr lang="ko-KR" altLang="en-US" sz="5400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2F85F7"/>
                  </a:gs>
                  <a:gs pos="100000">
                    <a:schemeClr val="tx1"/>
                  </a:gs>
                </a:gsLst>
                <a:lin ang="0" scaled="1"/>
              </a:gradFill>
              <a:effectLst>
                <a:outerShdw dist="107763" dir="2700000" algn="ctr" rotWithShape="0">
                  <a:srgbClr val="C0C0C0">
                    <a:alpha val="50000"/>
                  </a:srgbClr>
                </a:outerShdw>
              </a:effectLst>
              <a:latin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프로그래밍이란</a:t>
            </a:r>
            <a:r>
              <a:rPr lang="en-US" altLang="ko-KR" dirty="0"/>
              <a:t> </a:t>
            </a:r>
            <a:r>
              <a:rPr lang="ko-KR" altLang="en-US" dirty="0"/>
              <a:t>기술</a:t>
            </a:r>
            <a:r>
              <a:rPr lang="en-US" altLang="ko-KR" dirty="0"/>
              <a:t>? </a:t>
            </a:r>
            <a:r>
              <a:rPr lang="ko-KR" altLang="en-US" dirty="0"/>
              <a:t>문화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1268760"/>
            <a:ext cx="8640960" cy="1440160"/>
          </a:xfrm>
        </p:spPr>
        <p:txBody>
          <a:bodyPr/>
          <a:lstStyle/>
          <a:p>
            <a:r>
              <a:rPr lang="en-US" altLang="ko-KR" dirty="0"/>
              <a:t>Coding skill</a:t>
            </a:r>
          </a:p>
          <a:p>
            <a:r>
              <a:rPr lang="en-US" altLang="ko-KR" sz="5000" dirty="0">
                <a:solidFill>
                  <a:srgbClr val="C00000"/>
                </a:solidFill>
              </a:rPr>
              <a:t>Framework architecting</a:t>
            </a:r>
          </a:p>
        </p:txBody>
      </p:sp>
      <p:pic>
        <p:nvPicPr>
          <p:cNvPr id="4098" name="Picture 2" descr="Image result for softwa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4"/>
          <a:stretch/>
        </p:blipFill>
        <p:spPr bwMode="auto">
          <a:xfrm>
            <a:off x="0" y="3584205"/>
            <a:ext cx="5706565" cy="230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ul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88468"/>
            <a:ext cx="4238625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65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 </a:t>
            </a:r>
            <a:r>
              <a:rPr lang="ko-KR" altLang="en-US" dirty="0"/>
              <a:t>공학이란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23528" y="1371600"/>
            <a:ext cx="8424936" cy="4953000"/>
          </a:xfrm>
        </p:spPr>
        <p:txBody>
          <a:bodyPr/>
          <a:lstStyle/>
          <a:p>
            <a:r>
              <a:rPr lang="en-US" altLang="ko-KR" dirty="0"/>
              <a:t>SW</a:t>
            </a:r>
            <a:r>
              <a:rPr lang="ko-KR" altLang="en-US" dirty="0"/>
              <a:t>를 잘 작성하는 방법이 있을까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현장의 목소리부터 들어보자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sz="2400" dirty="0">
                <a:hlinkClick r:id="rId3"/>
              </a:rPr>
              <a:t>https://www.youtube.com/watch?v=0nIgUIfG4fI</a:t>
            </a:r>
            <a:endParaRPr lang="en-US" altLang="ko-KR" sz="2400" dirty="0"/>
          </a:p>
          <a:p>
            <a:pPr lvl="1"/>
            <a:endParaRPr lang="ko-KR" altLang="en-US" dirty="0"/>
          </a:p>
        </p:txBody>
      </p:sp>
      <p:pic>
        <p:nvPicPr>
          <p:cNvPr id="7" name="0nIgUIfG4fI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43608" y="3055386"/>
            <a:ext cx="6624736" cy="37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9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 </a:t>
            </a:r>
            <a:r>
              <a:rPr lang="ko-KR" altLang="en-US" dirty="0"/>
              <a:t>설계를 고민해야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71600"/>
            <a:ext cx="7772400" cy="761256"/>
          </a:xfrm>
        </p:spPr>
        <p:txBody>
          <a:bodyPr/>
          <a:lstStyle/>
          <a:p>
            <a:r>
              <a:rPr lang="ko-KR" altLang="en-US" dirty="0"/>
              <a:t>개집은 누구나 만들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00" y="2564904"/>
            <a:ext cx="2808144" cy="42168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2" y="2858839"/>
            <a:ext cx="7620000" cy="3629025"/>
          </a:xfrm>
          <a:prstGeom prst="rect">
            <a:avLst/>
          </a:prstGeom>
        </p:spPr>
      </p:pic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827584" y="1916832"/>
            <a:ext cx="7772400" cy="74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kumimoji="1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kumimoji="1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 dirty="0"/>
              <a:t>짧은 코딩은 누구나 할 수 있다</a:t>
            </a:r>
            <a:r>
              <a:rPr lang="en-US" altLang="ko-KR" kern="0" dirty="0"/>
              <a:t>.</a:t>
            </a:r>
            <a:endParaRPr lang="ko-KR" altLang="en-US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42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우리는 건축가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71600"/>
            <a:ext cx="7772400" cy="617240"/>
          </a:xfrm>
        </p:spPr>
        <p:txBody>
          <a:bodyPr/>
          <a:lstStyle/>
          <a:p>
            <a:r>
              <a:rPr lang="ko-KR" altLang="en-US" dirty="0"/>
              <a:t>건축가가 하는 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560867"/>
            <a:ext cx="5616624" cy="4212468"/>
          </a:xfrm>
          <a:prstGeom prst="rect">
            <a:avLst/>
          </a:prstGeom>
        </p:spPr>
      </p:pic>
      <p:sp>
        <p:nvSpPr>
          <p:cNvPr id="6" name="내용 개체 틀 2"/>
          <p:cNvSpPr txBox="1">
            <a:spLocks/>
          </p:cNvSpPr>
          <p:nvPr/>
        </p:nvSpPr>
        <p:spPr bwMode="auto">
          <a:xfrm>
            <a:off x="827584" y="1860376"/>
            <a:ext cx="7772400" cy="776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kumimoji="1"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1pPr>
            <a:lvl2pPr marL="742950" indent="-28575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kumimoji="1" sz="2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2pPr>
            <a:lvl3pPr marL="11430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kumimoji="1" sz="2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3pPr>
            <a:lvl4pPr marL="16002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4pPr>
            <a:lvl5pPr marL="2057400" indent="-228600" algn="just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defRPr>
            </a:lvl5pPr>
            <a:lvl6pPr marL="25146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 latinLnBrk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kumimoji="1" sz="20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Computer architect</a:t>
            </a:r>
            <a:r>
              <a:rPr lang="ko-KR" altLang="en-US" kern="0" dirty="0"/>
              <a:t>가 하는 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914650"/>
            <a:ext cx="6534150" cy="3486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964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352425"/>
            <a:ext cx="8359080" cy="561975"/>
          </a:xfrm>
        </p:spPr>
        <p:txBody>
          <a:bodyPr/>
          <a:lstStyle/>
          <a:p>
            <a:r>
              <a:rPr lang="ko-KR" altLang="en-US" dirty="0"/>
              <a:t>좋은 프로그래머의 조건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pic>
        <p:nvPicPr>
          <p:cNvPr id="3074" name="Picture 2" descr="http://www.grandespymes.com.ar/wp-content/uploads/2016/05/picasso.24dd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8" y="1236167"/>
            <a:ext cx="7380312" cy="55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8"/>
          <p:cNvSpPr>
            <a:spLocks noChangeArrowheads="1"/>
          </p:cNvSpPr>
          <p:nvPr/>
        </p:nvSpPr>
        <p:spPr bwMode="auto">
          <a:xfrm>
            <a:off x="6251833" y="6474668"/>
            <a:ext cx="2088232" cy="19469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←grandespymes.com.ar</a:t>
            </a:r>
          </a:p>
        </p:txBody>
      </p:sp>
    </p:spTree>
    <p:extLst>
      <p:ext uri="{BB962C8B-B14F-4D97-AF65-F5344CB8AC3E}">
        <p14:creationId xmlns:p14="http://schemas.microsoft.com/office/powerpoint/2010/main" val="403216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PICASSO</a:t>
            </a:r>
            <a:r>
              <a:rPr lang="ko-KR" altLang="en-US" dirty="0"/>
              <a:t>를 기억하라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pic>
        <p:nvPicPr>
          <p:cNvPr id="5122" name="Picture 2" descr="http://www.notiminuto.com/site/assets/files/48935/1200x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5949"/>
            <a:ext cx="9144000" cy="51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28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0F3DC-0624-47DE-751E-0242045FC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언어 특징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BA98D-7324-E0D9-EA71-A78864ABE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4953000"/>
          </a:xfrm>
        </p:spPr>
        <p:txBody>
          <a:bodyPr/>
          <a:lstStyle/>
          <a:p>
            <a:r>
              <a:rPr lang="ko-KR" altLang="en-US" dirty="0"/>
              <a:t>명령형 프로그래밍 </a:t>
            </a:r>
            <a:r>
              <a:rPr lang="en-US" altLang="ko-KR" dirty="0"/>
              <a:t>(imperative programming)</a:t>
            </a:r>
          </a:p>
          <a:p>
            <a:pPr lvl="1"/>
            <a:r>
              <a:rPr lang="ko-KR" altLang="en-US" dirty="0"/>
              <a:t>일일이 지시해서 실행</a:t>
            </a:r>
            <a:endParaRPr lang="en-US" altLang="ko-KR" dirty="0"/>
          </a:p>
          <a:p>
            <a:r>
              <a:rPr lang="ko-KR" altLang="en-US" dirty="0"/>
              <a:t>절차적 프로그래밍 </a:t>
            </a:r>
            <a:r>
              <a:rPr lang="en-US" altLang="ko-KR" dirty="0"/>
              <a:t>(procedural programming)</a:t>
            </a:r>
          </a:p>
          <a:p>
            <a:pPr lvl="1"/>
            <a:r>
              <a:rPr lang="ko-KR" altLang="en-US" dirty="0"/>
              <a:t>절차 혹은 함수를 적극적으로 사용</a:t>
            </a:r>
            <a:endParaRPr lang="en-US" altLang="ko-KR" dirty="0"/>
          </a:p>
          <a:p>
            <a:r>
              <a:rPr lang="ko-KR" altLang="en-US" dirty="0"/>
              <a:t>구조적 프로그래밍 </a:t>
            </a:r>
            <a:r>
              <a:rPr lang="en-US" altLang="ko-KR" dirty="0"/>
              <a:t>(structured programming)</a:t>
            </a:r>
          </a:p>
          <a:p>
            <a:pPr lvl="1"/>
            <a:r>
              <a:rPr lang="ko-KR" altLang="en-US" dirty="0"/>
              <a:t>코드 구조를 위해 제어 흐름을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986443-109A-B193-6070-ECB03A7225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32446F9-E6A1-4C39-982F-548D54FE15F6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5206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9|3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|96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39.1|108.6"/>
</p:tagLst>
</file>

<file path=ppt/theme/theme1.xml><?xml version="1.0" encoding="utf-8"?>
<a:theme xmlns:a="http://schemas.openxmlformats.org/drawingml/2006/main" name="키오스크형 디자인">
  <a:themeElements>
    <a:clrScheme name="키오스크형 디자인 2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FFB727"/>
      </a:accent1>
      <a:accent2>
        <a:srgbClr val="4678BA"/>
      </a:accent2>
      <a:accent3>
        <a:srgbClr val="FFFFFF"/>
      </a:accent3>
      <a:accent4>
        <a:srgbClr val="000000"/>
      </a:accent4>
      <a:accent5>
        <a:srgbClr val="FFD8AC"/>
      </a:accent5>
      <a:accent6>
        <a:srgbClr val="3F6CA8"/>
      </a:accent6>
      <a:hlink>
        <a:srgbClr val="93CE4C"/>
      </a:hlink>
      <a:folHlink>
        <a:srgbClr val="FF9999"/>
      </a:folHlink>
    </a:clrScheme>
    <a:fontScheme name="발표용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키오스크형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BCEB1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3E3D5"/>
        </a:accent5>
        <a:accent6>
          <a:srgbClr val="2D5CB9"/>
        </a:accent6>
        <a:hlink>
          <a:srgbClr val="99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키오스크형 디자인 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B727"/>
        </a:accent1>
        <a:accent2>
          <a:srgbClr val="4678BA"/>
        </a:accent2>
        <a:accent3>
          <a:srgbClr val="FFFFFF"/>
        </a:accent3>
        <a:accent4>
          <a:srgbClr val="000000"/>
        </a:accent4>
        <a:accent5>
          <a:srgbClr val="FFD8AC"/>
        </a:accent5>
        <a:accent6>
          <a:srgbClr val="3F6CA8"/>
        </a:accent6>
        <a:hlink>
          <a:srgbClr val="93CE4C"/>
        </a:hlink>
        <a:folHlink>
          <a:srgbClr val="FF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키오스크형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63DDD7"/>
        </a:accent1>
        <a:accent2>
          <a:srgbClr val="4454CE"/>
        </a:accent2>
        <a:accent3>
          <a:srgbClr val="FFFFFF"/>
        </a:accent3>
        <a:accent4>
          <a:srgbClr val="000000"/>
        </a:accent4>
        <a:accent5>
          <a:srgbClr val="B7EBE8"/>
        </a:accent5>
        <a:accent6>
          <a:srgbClr val="3D4BBA"/>
        </a:accent6>
        <a:hlink>
          <a:srgbClr val="9999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키오스크형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969696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키오스크형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EBDD77"/>
        </a:accent1>
        <a:accent2>
          <a:srgbClr val="BE3EA0"/>
        </a:accent2>
        <a:accent3>
          <a:srgbClr val="FFFFFF"/>
        </a:accent3>
        <a:accent4>
          <a:srgbClr val="000000"/>
        </a:accent4>
        <a:accent5>
          <a:srgbClr val="F3EBBD"/>
        </a:accent5>
        <a:accent6>
          <a:srgbClr val="AC3791"/>
        </a:accent6>
        <a:hlink>
          <a:srgbClr val="FF9933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발표용">
      <a:majorFont>
        <a:latin typeface="Tahoma"/>
        <a:ea typeface="HY견고딕"/>
        <a:cs typeface=""/>
      </a:majorFont>
      <a:minorFont>
        <a:latin typeface="Arial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키오스크형 디자인</Template>
  <TotalTime>38357</TotalTime>
  <Words>1379</Words>
  <Application>Microsoft Office PowerPoint</Application>
  <PresentationFormat>화면 슬라이드 쇼(4:3)</PresentationFormat>
  <Paragraphs>260</Paragraphs>
  <Slides>24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HY견고딕</vt:lpstr>
      <vt:lpstr>HY헤드라인M</vt:lpstr>
      <vt:lpstr>굴림</vt:lpstr>
      <vt:lpstr>맑은 고딕</vt:lpstr>
      <vt:lpstr>Arial</vt:lpstr>
      <vt:lpstr>Tahoma</vt:lpstr>
      <vt:lpstr>Verdana</vt:lpstr>
      <vt:lpstr>Wingdings</vt:lpstr>
      <vt:lpstr>키오스크형 디자인</vt:lpstr>
      <vt:lpstr>목차</vt:lpstr>
      <vt:lpstr>PowerPoint 프레젠테이션</vt:lpstr>
      <vt:lpstr>프로그래밍이란 기술? 문화?</vt:lpstr>
      <vt:lpstr>프로그래밍이란 기술? 문화?</vt:lpstr>
      <vt:lpstr>Software 공학이란?</vt:lpstr>
      <vt:lpstr>SW 설계를 고민해야 할까?</vt:lpstr>
      <vt:lpstr>우리는 건축가</vt:lpstr>
      <vt:lpstr>좋은 프로그래머의 조건</vt:lpstr>
      <vt:lpstr>PICASSO를 기억하라.</vt:lpstr>
      <vt:lpstr>C 언어 특징</vt:lpstr>
      <vt:lpstr>프로그래밍 언어의 역사</vt:lpstr>
      <vt:lpstr>Programming Paradigm</vt:lpstr>
      <vt:lpstr>OOP 용어 (1)</vt:lpstr>
      <vt:lpstr>OOP 용어 (2)</vt:lpstr>
      <vt:lpstr>PICASSO 요소</vt:lpstr>
      <vt:lpstr>Picture: 그리기</vt:lpstr>
      <vt:lpstr>Interface: 관계짓기</vt:lpstr>
      <vt:lpstr>Consume: 과소비하기</vt:lpstr>
      <vt:lpstr>Abstract: 추상화</vt:lpstr>
      <vt:lpstr>Save: 저장하기</vt:lpstr>
      <vt:lpstr>Share: 공유하기</vt:lpstr>
      <vt:lpstr>Objectify: 객체화</vt:lpstr>
      <vt:lpstr>초급/중급/고급 프로그래머</vt:lpstr>
      <vt:lpstr>좋은 SW 회사</vt:lpstr>
      <vt:lpstr>PowerPoint 프레젠테이션</vt:lpstr>
    </vt:vector>
  </TitlesOfParts>
  <Company>IT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Limitations on a Small Antenna</dc:title>
  <dc:creator>D501</dc:creator>
  <cp:lastModifiedBy>조용희</cp:lastModifiedBy>
  <cp:revision>812</cp:revision>
  <dcterms:created xsi:type="dcterms:W3CDTF">2006-05-08T07:04:55Z</dcterms:created>
  <dcterms:modified xsi:type="dcterms:W3CDTF">2023-09-24T06:04:05Z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TC010610061042</vt:lpwstr>
  </property>
</Properties>
</file>